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9" r:id="rId5"/>
    <p:sldId id="263" r:id="rId6"/>
    <p:sldId id="260" r:id="rId7"/>
    <p:sldId id="279" r:id="rId8"/>
    <p:sldId id="264" r:id="rId9"/>
    <p:sldId id="282" r:id="rId10"/>
    <p:sldId id="265" r:id="rId11"/>
    <p:sldId id="275" r:id="rId12"/>
    <p:sldId id="271" r:id="rId13"/>
    <p:sldId id="287" r:id="rId14"/>
    <p:sldId id="291" r:id="rId15"/>
    <p:sldId id="292" r:id="rId16"/>
    <p:sldId id="293" r:id="rId17"/>
    <p:sldId id="294" r:id="rId18"/>
    <p:sldId id="273" r:id="rId19"/>
    <p:sldId id="280" r:id="rId20"/>
    <p:sldId id="276" r:id="rId21"/>
    <p:sldId id="277" r:id="rId22"/>
    <p:sldId id="278" r:id="rId23"/>
  </p:sldIdLst>
  <p:sldSz cx="12192000" cy="6858000"/>
  <p:notesSz cx="6858000" cy="9144000"/>
  <p:embeddedFontLst>
    <p:embeddedFont>
      <p:font typeface="Amasis MT Pro" panose="02040504050005020304" pitchFamily="18" charset="0"/>
      <p:regular r:id="rId25"/>
      <p:bold r:id="rId26"/>
      <p:italic r:id="rId27"/>
      <p:boldItalic r:id="rId28"/>
    </p:embeddedFont>
    <p:embeddedFont>
      <p:font typeface="Baguet Script" panose="00000500000000000000" pitchFamily="2" charset="0"/>
      <p:regular r:id="rId29"/>
    </p:embeddedFont>
    <p:embeddedFont>
      <p:font typeface="Monotype Corsiva" panose="03010101010201010101" pitchFamily="66" charset="0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  <p15:guide id="3" pos="2784" userDrawn="1">
          <p15:clr>
            <a:srgbClr val="A4A3A4"/>
          </p15:clr>
        </p15:guide>
        <p15:guide id="4" pos="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9895EA-2056-F83E-DAB4-732A1123C3CE}" v="10" dt="2025-09-15T16:47:50.731"/>
    <p1510:client id="{D5268C08-5381-9DB7-86C0-E1A0FFFB2170}" v="32" dt="2025-09-15T16:30:37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536"/>
        <p:guide orient="horz" pos="3816"/>
        <p:guide pos="2784"/>
        <p:guide pos="7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6CC74-2572-4A24-9863-2D867D67A7D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20C23-3E17-4188-910F-91C07E589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79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F174-60CB-33C3-96BA-BE4B5D003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6F220-E482-93FC-029F-A272A1B51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1E612A-861E-AF24-27DE-AB9829C2C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6D1DC-9628-0B90-8486-35EBD44B8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2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822FF-73AC-A593-A748-AA50903BE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21FAF-96C0-A901-1D47-4EF71F861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F2845-7F0A-4A79-A272-4FABC5852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A8C1B-85B1-D3FB-E9B6-7619D6EE6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4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780BA-3F0E-4C24-B2ED-316DEB5E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B823F-D67F-4192-F59D-1290556FF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502A8-6FB5-5ADF-FF22-A6B1336B6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F49E0-93C6-F4C2-E533-ECE709FA4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EA2B-CC2B-6FF0-2176-0064D65D0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CA570-B6FC-1946-4824-8491C36F1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516FE-1D14-2821-A609-98CB8342B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533C8-3014-0D2B-85D7-B2DF1A02E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0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5910C-2D30-5B70-FB64-86BBB16A9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7D760-7B5E-F1C7-CB2B-6B03F2296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FC024-A2C0-A5B1-9500-9717D23E1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11150-1815-E18D-0E51-F0CB059BC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14DFB-58F9-72BA-FD0B-E3FBA7E4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DDC1C-D92F-3573-C0C0-7CFD698F9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C867D-C55A-F5D8-DA12-8CD91C09B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55F95-CCB6-472D-1EF5-36E6623C4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B60C1-7170-C01E-F1F1-9EC738F97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598A9D-6A41-B929-0B89-EFBDD5549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40F74-F98A-37FB-675E-5D0F87096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89D4-FF41-D7EC-4E1D-D626B4456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34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5029B-9E41-3DF4-47B5-EE42FC1BB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2B769-C942-3DCE-42B3-6EB9D402D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7DE06-8A54-C054-D6E9-DAC450E44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5476F-91B6-E1BF-04BF-5F761A006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54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5F730-B521-93E2-090B-746735E8B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52CCB0-4AD1-7B31-6951-711EE25F9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4C3E3-3255-3112-B947-6227AA0F7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7BA6-9727-EB17-EA4D-9B72CCB5D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9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EBD5-FE4B-24B0-18BB-B9DC37AA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7CD887-75F2-B3F3-F08C-1F4C15489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59820-5296-FD73-CC3F-6F42F6BAD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7BBC2-3BC4-3CE5-D08A-92935316A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9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7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246A3-27B7-C0B2-1293-029BC8D48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C8573-4824-BCB1-DAF1-272BB0E1C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DB7A8-8371-D1A8-FB50-DBC682A33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4CA79-D680-AC4A-2FCC-E462FFCCF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7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4BCF3-70F0-2821-1B18-4E9A04CF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C0AC0-FDCC-3345-828F-2044A79D5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29CC5-456D-C5F5-41E7-6D75D67E9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927DD-4736-9C90-383F-4727F9714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2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99A4C-A29F-A2FA-DFA3-FA56B7F11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F2DB04-AB75-D3A8-4620-8ED8A288C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AF697-DA2D-C42B-F94C-2362DD298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FF33E-C786-277F-91A4-08C86A86B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0C23-3E17-4188-910F-91C07E589D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B2D6-3E05-DE11-8F23-8CCF6B161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2EC38-294E-502A-577C-1261215A8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A88B4-6F21-822C-7276-13C08E9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FFACC-DA04-0A5D-9C67-900AF97F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EEF5-BD2D-5A02-2D87-A908AE36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CF81-7982-5BF9-9C53-646081F8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BF1F5-9974-5D4B-1BE0-E3B26F610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35F1-3312-9555-F8CD-E98AD775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5B23-6B83-9C08-9F53-ACA48A44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F8CF7-4A78-F17F-F9B2-6CF236C6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9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B903C-9995-7857-3FCE-708E670D3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4A2D3-4F4B-DAE9-E840-D3920C669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A6E4D-B3B2-AB55-9BDA-590EE529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F421-BBD5-A2F4-621C-C41C2578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AB876-AA26-09A9-531A-ADE67BE2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F5A3-024C-3CC1-9AFA-9E43549A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7C6E-F9A4-5C07-9004-65FF3D680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5EF6F-91F6-4035-AA11-C2278CDC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B1455-01F7-D29F-9AF9-F5ECC6D8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504F5-807F-EBCD-1A75-34525FCA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9AC4-766F-BC5F-A196-B83F06FC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B002D-E531-FD1D-BA60-C795A00CD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D66C-866C-AC3B-7E0B-03613608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F6C00-CC15-B7FB-30B6-9DE602B3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FC1CD-58D4-E0A9-BA44-67B4602E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3F7D-1094-F4AE-0B6A-00689B8B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6E3B-01E9-CB65-40C9-177FA5076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D8C73-FA35-3743-6FF4-C043274EA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B4DDF-5D49-E1B5-D624-FFB8E25E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AC93C-F5AB-B99A-8011-639FD621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C7F7-412E-056C-F722-C4036AF0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0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1696-4906-C94A-44B9-7A0F0D0F8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6FC4F-EE05-0F98-AA20-7F6E06EDD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FD6DE-83E1-1A2D-DC5E-23EA65649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08DBF-E912-DFC7-6EE4-508E5B98C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D1B8BF-7E5A-591B-47B2-AED7D1027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3CDE7F-1ECF-E209-4A74-5C09A087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093B3-4419-7768-FBFB-988221E3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4F16A-2B5D-DB89-896C-69AC15AF7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9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BF19-1FF8-70D4-9C35-580DD9B3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35CBC-3E08-84EB-2B06-A45FFB6F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6A325-6A3E-17B5-A004-FB880364B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A49E6-53E5-8757-0D9D-232FEBA5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3E15D-7142-20E9-AC2B-E541B95D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DDBF14-4DBF-E7AA-CFB1-752645E3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E24D-D303-111D-7990-99DA9E49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9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C0AF-078F-68A0-9EDA-F0344569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EBF6-144F-C6FF-9AC5-C18C017C2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F3CE0-353E-FAB1-5EC2-0AEC10A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575E2-C2F1-462D-E1AB-77B25FD2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7703C-7809-7898-4A28-DED7B7FB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6FCFD-3BE4-4C9F-2B70-3290D8B8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6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59FCF-2B8B-C7AF-0EAB-441C2532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2AAEE-6671-2EFF-DD2D-1B699CEC8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84D37-204D-2FC0-02C5-7469CCD25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31CAE-9ED6-092C-A753-CF0059D91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ED516-F32B-4B4E-8DD6-EC14D2D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A59FC-2FD5-46FF-2C37-7C4EFCB5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6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FAE78-6690-3C05-9DCB-CC2CDE4C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D485B-19DE-0BB6-E286-C8BC27C93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8541-C9B8-0FA9-091C-8294DC16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922379-3E68-471F-8E5F-CBD07795A04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14C57-DF9C-620B-520B-A63554EA9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DC9C1-A0AA-C956-C70A-61E497E0A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2CC2C7-EB95-4625-AA83-944373FF6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9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0518E-38CA-3D66-686D-D64BA0023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7609B7F0-29E3-374E-95BB-1A971269B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pic>
        <p:nvPicPr>
          <p:cNvPr id="6" name="Picture 5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B560D85D-5787-4B15-0E41-8AD22F09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862" y="-10176529"/>
            <a:ext cx="15311431" cy="7449011"/>
          </a:xfrm>
          <a:prstGeom prst="rect">
            <a:avLst/>
          </a:prstGeom>
        </p:spPr>
      </p:pic>
      <p:pic>
        <p:nvPicPr>
          <p:cNvPr id="7" name="Picture 6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5B6D67D4-556E-C3A0-C331-9747CA33C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587" y="-14144433"/>
            <a:ext cx="15311431" cy="7449011"/>
          </a:xfrm>
          <a:prstGeom prst="rect">
            <a:avLst/>
          </a:prstGeom>
        </p:spPr>
      </p:pic>
      <p:pic>
        <p:nvPicPr>
          <p:cNvPr id="8" name="Picture 7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62022C8A-6D95-ED10-CB13-D97BA4BB3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912" y="-18124569"/>
            <a:ext cx="15311431" cy="7449011"/>
          </a:xfrm>
          <a:prstGeom prst="rect">
            <a:avLst/>
          </a:prstGeom>
        </p:spPr>
      </p:pic>
      <p:pic>
        <p:nvPicPr>
          <p:cNvPr id="9" name="Picture 8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FAE952ED-AAD5-99E4-D5FF-78824CBF8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6237" y="-22348104"/>
            <a:ext cx="15311431" cy="7449011"/>
          </a:xfrm>
          <a:prstGeom prst="rect">
            <a:avLst/>
          </a:prstGeom>
        </p:spPr>
      </p:pic>
      <p:pic>
        <p:nvPicPr>
          <p:cNvPr id="10" name="Picture 9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1BED5FCD-1928-B6F9-53DC-53F174412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913" y="-27180202"/>
            <a:ext cx="15311431" cy="7449011"/>
          </a:xfrm>
          <a:prstGeom prst="rect">
            <a:avLst/>
          </a:prstGeom>
        </p:spPr>
      </p:pic>
      <p:pic>
        <p:nvPicPr>
          <p:cNvPr id="5" name="Picture 4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C5BD5084-FB01-5DD2-9A15-D8FAE6265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861" y="-6557029"/>
            <a:ext cx="15311431" cy="7449011"/>
          </a:xfrm>
          <a:prstGeom prst="rect">
            <a:avLst/>
          </a:prstGeom>
        </p:spPr>
      </p:pic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7C648B44-9E1F-C8F6-B625-63CA0727C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716" y="1279152"/>
            <a:ext cx="15311431" cy="74490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F85D5B-1AD2-FC76-98F8-2FC6B3E14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6">
                  <a:lumMod val="52000"/>
                  <a:lumOff val="48000"/>
                  <a:alpha val="85000"/>
                </a:schemeClr>
              </a:gs>
              <a:gs pos="66000">
                <a:schemeClr val="accent1">
                  <a:lumMod val="51000"/>
                  <a:lumOff val="49000"/>
                  <a:alpha val="85000"/>
                </a:schemeClr>
              </a:gs>
              <a:gs pos="0">
                <a:schemeClr val="accent6">
                  <a:lumMod val="20000"/>
                  <a:lumOff val="80000"/>
                  <a:alpha val="8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AD301-0D04-AACA-9A66-82EE3F184E9B}"/>
              </a:ext>
            </a:extLst>
          </p:cNvPr>
          <p:cNvSpPr txBox="1"/>
          <p:nvPr/>
        </p:nvSpPr>
        <p:spPr>
          <a:xfrm>
            <a:off x="256640" y="2332862"/>
            <a:ext cx="11615167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8800" b="1">
                <a:latin typeface="Baguet Script"/>
                <a:ea typeface="Calibri"/>
                <a:cs typeface="Calibri"/>
              </a:rPr>
              <a:t>De-</a:t>
            </a:r>
            <a:r>
              <a:rPr lang="en-US" sz="8800" b="1">
                <a:latin typeface="Baguet Script"/>
              </a:rPr>
              <a:t>escalation</a:t>
            </a:r>
            <a:r>
              <a:rPr lang="en-US" sz="8800" b="1">
                <a:latin typeface="Baguet Script"/>
                <a:ea typeface="Calibri"/>
                <a:cs typeface="Calibri"/>
              </a:rPr>
              <a:t> In 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0F1AA-49C1-EC1E-0B20-F725A1A55402}"/>
              </a:ext>
            </a:extLst>
          </p:cNvPr>
          <p:cNvSpPr txBox="1"/>
          <p:nvPr/>
        </p:nvSpPr>
        <p:spPr>
          <a:xfrm>
            <a:off x="2215387" y="3680219"/>
            <a:ext cx="77612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Solving Challenges with Confidence  </a:t>
            </a:r>
          </a:p>
          <a:p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23745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E384-7702-A1CB-379F-0ABBFC745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 min">
            <a:hlinkClick r:id="" action="ppaction://media"/>
            <a:extLst>
              <a:ext uri="{FF2B5EF4-FFF2-40B4-BE49-F238E27FC236}">
                <a16:creationId xmlns:a16="http://schemas.microsoft.com/office/drawing/2014/main" id="{6B42C18B-8976-D88B-BEF8-D05CF11F7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B41A96-BEB0-8B3C-5E07-E4236FB887DC}"/>
              </a:ext>
            </a:extLst>
          </p:cNvPr>
          <p:cNvSpPr/>
          <p:nvPr/>
        </p:nvSpPr>
        <p:spPr>
          <a:xfrm>
            <a:off x="427759" y="410441"/>
            <a:ext cx="11336482" cy="6037118"/>
          </a:xfrm>
          <a:prstGeom prst="rect">
            <a:avLst/>
          </a:prstGeom>
          <a:noFill/>
          <a:ln w="187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nooze Loop ">
            <a:hlinkClick r:id="" action="ppaction://media"/>
            <a:extLst>
              <a:ext uri="{FF2B5EF4-FFF2-40B4-BE49-F238E27FC236}">
                <a16:creationId xmlns:a16="http://schemas.microsoft.com/office/drawing/2014/main" id="{817BFCB9-D925-49E4-9D18-6ECDF2F5E3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259.5"/>
                  <p14:fade in="2000" out="5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5838" y="75390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4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49E7D-18F5-A953-4312-B5522D0F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407FC511-A4EB-1F34-42DE-AA88748C3A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BA6F8280-D170-26F0-C1BD-B77B1B033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BA3AC6-79F5-293F-6759-6F9201DE82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9DECD-8CF1-9320-7483-71958729B51D}"/>
              </a:ext>
            </a:extLst>
          </p:cNvPr>
          <p:cNvSpPr txBox="1"/>
          <p:nvPr/>
        </p:nvSpPr>
        <p:spPr>
          <a:xfrm>
            <a:off x="1501061" y="1214622"/>
            <a:ext cx="888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Flip these “YOU” statements to “I” statements.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93FE20-D87C-18A0-3A0B-CFA7E95A8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3337" r="13673" b="32661"/>
          <a:stretch/>
        </p:blipFill>
        <p:spPr>
          <a:xfrm>
            <a:off x="4498861" y="3048343"/>
            <a:ext cx="2134650" cy="16679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FBB0E2-6D6D-74F2-B1B6-3C9BD8A2FD5F}"/>
              </a:ext>
            </a:extLst>
          </p:cNvPr>
          <p:cNvGrpSpPr/>
          <p:nvPr/>
        </p:nvGrpSpPr>
        <p:grpSpPr>
          <a:xfrm>
            <a:off x="6616912" y="2687889"/>
            <a:ext cx="5351208" cy="2691464"/>
            <a:chOff x="6687475" y="2414705"/>
            <a:chExt cx="5351208" cy="26914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2C65E6-A381-DD48-640F-65ECD69F53FB}"/>
                </a:ext>
              </a:extLst>
            </p:cNvPr>
            <p:cNvSpPr/>
            <p:nvPr/>
          </p:nvSpPr>
          <p:spPr>
            <a:xfrm>
              <a:off x="6687475" y="2414705"/>
              <a:ext cx="5351208" cy="264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0430A8-DE9B-B36B-71B4-A6C3DDE06444}"/>
                </a:ext>
              </a:extLst>
            </p:cNvPr>
            <p:cNvSpPr txBox="1"/>
            <p:nvPr/>
          </p:nvSpPr>
          <p:spPr>
            <a:xfrm>
              <a:off x="6727707" y="2859400"/>
              <a:ext cx="527074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“I’m open to hearing about your concerns, so we can focus on possible ways we can</a:t>
              </a:r>
            </a:p>
            <a:p>
              <a:pPr algn="ctr"/>
              <a:r>
                <a:rPr lang="en-US" sz="2800"/>
                <a:t> improve things.”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724332-C7EE-473B-EEAE-18FA13496C0B}"/>
              </a:ext>
            </a:extLst>
          </p:cNvPr>
          <p:cNvGrpSpPr/>
          <p:nvPr/>
        </p:nvGrpSpPr>
        <p:grpSpPr>
          <a:xfrm>
            <a:off x="124030" y="2486868"/>
            <a:ext cx="4250802" cy="3156510"/>
            <a:chOff x="7897872" y="2339436"/>
            <a:chExt cx="4250802" cy="3156510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947F4023-DB62-2D12-41A8-4ECD7AD068DB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F22D9B-E7AC-1CB5-242F-20AF94AE6448}"/>
                </a:ext>
              </a:extLst>
            </p:cNvPr>
            <p:cNvSpPr txBox="1"/>
            <p:nvPr/>
          </p:nvSpPr>
          <p:spPr>
            <a:xfrm>
              <a:off x="8083653" y="3188618"/>
              <a:ext cx="3891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complaining about everything.”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9450AD-7B43-E228-6271-A0EB964B6773}"/>
              </a:ext>
            </a:extLst>
          </p:cNvPr>
          <p:cNvGrpSpPr/>
          <p:nvPr/>
        </p:nvGrpSpPr>
        <p:grpSpPr>
          <a:xfrm>
            <a:off x="-7435228" y="1850745"/>
            <a:ext cx="4250802" cy="3156510"/>
            <a:chOff x="120018" y="2291549"/>
            <a:chExt cx="4250802" cy="315651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5A2347F7-5036-98C0-1023-5D66C6B19C87}"/>
                </a:ext>
              </a:extLst>
            </p:cNvPr>
            <p:cNvSpPr/>
            <p:nvPr/>
          </p:nvSpPr>
          <p:spPr>
            <a:xfrm>
              <a:off x="120018" y="2291549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875F4F-5D7E-FEBE-EA9D-BD3E16215ACC}"/>
                </a:ext>
              </a:extLst>
            </p:cNvPr>
            <p:cNvSpPr txBox="1"/>
            <p:nvPr/>
          </p:nvSpPr>
          <p:spPr>
            <a:xfrm>
              <a:off x="253272" y="2926444"/>
              <a:ext cx="40276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can't read the recipe? </a:t>
              </a:r>
            </a:p>
            <a:p>
              <a:pPr algn="ctr"/>
              <a:r>
                <a:rPr lang="en-US" sz="2800"/>
                <a:t>These portions</a:t>
              </a:r>
            </a:p>
            <a:p>
              <a:pPr algn="ctr"/>
              <a:r>
                <a:rPr lang="en-US" sz="2800"/>
                <a:t> are all wrong.”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DCFC46-DBF2-F5B7-0291-1CA7988846C4}"/>
              </a:ext>
            </a:extLst>
          </p:cNvPr>
          <p:cNvGrpSpPr/>
          <p:nvPr/>
        </p:nvGrpSpPr>
        <p:grpSpPr>
          <a:xfrm>
            <a:off x="-7743456" y="5797878"/>
            <a:ext cx="4277669" cy="3156510"/>
            <a:chOff x="4023184" y="2219358"/>
            <a:chExt cx="4277669" cy="3156510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EB9C6BB0-1A19-3AB3-A235-18D75BD308BF}"/>
                </a:ext>
              </a:extLst>
            </p:cNvPr>
            <p:cNvSpPr/>
            <p:nvPr/>
          </p:nvSpPr>
          <p:spPr>
            <a:xfrm>
              <a:off x="4050051" y="2219358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5C9149-1AA9-7934-7E4C-BD47BF1AACFE}"/>
                </a:ext>
              </a:extLst>
            </p:cNvPr>
            <p:cNvSpPr txBox="1"/>
            <p:nvPr/>
          </p:nvSpPr>
          <p:spPr>
            <a:xfrm>
              <a:off x="4023184" y="2925677"/>
              <a:ext cx="42528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outside talking to the after-school staff instead of doing </a:t>
              </a:r>
            </a:p>
            <a:p>
              <a:pPr algn="ctr"/>
              <a:r>
                <a:rPr lang="en-US" sz="2800"/>
                <a:t>your job.”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8BC14D-4C5C-F6DE-2D39-3424D31053D9}"/>
              </a:ext>
            </a:extLst>
          </p:cNvPr>
          <p:cNvGrpSpPr/>
          <p:nvPr/>
        </p:nvGrpSpPr>
        <p:grpSpPr>
          <a:xfrm>
            <a:off x="-7743456" y="8954388"/>
            <a:ext cx="4250802" cy="3156510"/>
            <a:chOff x="7897872" y="2339436"/>
            <a:chExt cx="4250802" cy="3156510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21BBCE39-6F42-73E3-1B29-81AD1334B11B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1EBAE7-7379-F582-50BC-70C0EA84501B}"/>
                </a:ext>
              </a:extLst>
            </p:cNvPr>
            <p:cNvSpPr txBox="1"/>
            <p:nvPr/>
          </p:nvSpPr>
          <p:spPr>
            <a:xfrm>
              <a:off x="8077690" y="3042842"/>
              <a:ext cx="3891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always take way too long on the </a:t>
              </a:r>
            </a:p>
            <a:p>
              <a:pPr algn="ctr"/>
              <a:r>
                <a:rPr lang="en-US" sz="2800"/>
                <a:t>serving lines. Your too slow!”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98B42F-1F0D-3096-E484-4C2427D4849A}"/>
              </a:ext>
            </a:extLst>
          </p:cNvPr>
          <p:cNvSpPr txBox="1"/>
          <p:nvPr/>
        </p:nvSpPr>
        <p:spPr>
          <a:xfrm>
            <a:off x="3001950" y="-5830"/>
            <a:ext cx="618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Baguet Script" panose="00000500000000000000" pitchFamily="2" charset="0"/>
              </a:rPr>
              <a:t>Flip the Script</a:t>
            </a:r>
          </a:p>
        </p:txBody>
      </p:sp>
    </p:spTree>
    <p:extLst>
      <p:ext uri="{BB962C8B-B14F-4D97-AF65-F5344CB8AC3E}">
        <p14:creationId xmlns:p14="http://schemas.microsoft.com/office/powerpoint/2010/main" val="22547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FCD0E-9C83-B335-A076-91B6EECA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98887801-811D-BBE6-D635-3FE2AC3503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AD0B8AB7-06F2-D281-1C89-81D3BB0D59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1192F1-D2A7-0566-CE86-0A69DC77C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1505A-281F-7C15-8001-1D4E7D12614F}"/>
              </a:ext>
            </a:extLst>
          </p:cNvPr>
          <p:cNvSpPr txBox="1"/>
          <p:nvPr/>
        </p:nvSpPr>
        <p:spPr>
          <a:xfrm>
            <a:off x="1501061" y="1214622"/>
            <a:ext cx="888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Flip these “YOU” statements to “I” statements.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31DF925-DFCE-258D-8899-3B0BC92C6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3337" r="13673" b="32661"/>
          <a:stretch/>
        </p:blipFill>
        <p:spPr>
          <a:xfrm>
            <a:off x="4498861" y="3048343"/>
            <a:ext cx="2134650" cy="16679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659E92C-ECE1-1997-2007-41F55046532C}"/>
              </a:ext>
            </a:extLst>
          </p:cNvPr>
          <p:cNvGrpSpPr/>
          <p:nvPr/>
        </p:nvGrpSpPr>
        <p:grpSpPr>
          <a:xfrm>
            <a:off x="6616912" y="2687889"/>
            <a:ext cx="5351208" cy="2858634"/>
            <a:chOff x="6687475" y="2414705"/>
            <a:chExt cx="5351208" cy="28586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16711B-5D69-7FE5-0E2B-6E35B6085640}"/>
                </a:ext>
              </a:extLst>
            </p:cNvPr>
            <p:cNvSpPr/>
            <p:nvPr/>
          </p:nvSpPr>
          <p:spPr>
            <a:xfrm>
              <a:off x="6687475" y="2414705"/>
              <a:ext cx="5351208" cy="264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08E91B-376E-0885-B8AA-B85B907B364A}"/>
                </a:ext>
              </a:extLst>
            </p:cNvPr>
            <p:cNvSpPr txBox="1"/>
            <p:nvPr/>
          </p:nvSpPr>
          <p:spPr>
            <a:xfrm>
              <a:off x="6727707" y="2595683"/>
              <a:ext cx="5270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“I want to make sure the recipe steps and portions sizes are clear so we’re consistent across the board. Let's take a moment to review it together.”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FE5285-AB35-E74E-E6E9-9D0BDF896C26}"/>
              </a:ext>
            </a:extLst>
          </p:cNvPr>
          <p:cNvGrpSpPr/>
          <p:nvPr/>
        </p:nvGrpSpPr>
        <p:grpSpPr>
          <a:xfrm>
            <a:off x="-7252751" y="-1903892"/>
            <a:ext cx="4250802" cy="3156510"/>
            <a:chOff x="7897872" y="2339436"/>
            <a:chExt cx="4250802" cy="3156510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23CD2912-DD9C-09EF-8719-14166A5840C6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A9B1-820F-CDA7-B782-1B0CD546D17E}"/>
                </a:ext>
              </a:extLst>
            </p:cNvPr>
            <p:cNvSpPr txBox="1"/>
            <p:nvPr/>
          </p:nvSpPr>
          <p:spPr>
            <a:xfrm>
              <a:off x="8083653" y="3188618"/>
              <a:ext cx="3891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complaining about everything.”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7ABAA6-4568-7A41-8445-8B68653E8DB7}"/>
              </a:ext>
            </a:extLst>
          </p:cNvPr>
          <p:cNvGrpSpPr/>
          <p:nvPr/>
        </p:nvGrpSpPr>
        <p:grpSpPr>
          <a:xfrm>
            <a:off x="124030" y="2481898"/>
            <a:ext cx="4250802" cy="3156510"/>
            <a:chOff x="120018" y="2291549"/>
            <a:chExt cx="4250802" cy="315651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AD59B2-DB09-6097-D8BC-66E677C1DD98}"/>
                </a:ext>
              </a:extLst>
            </p:cNvPr>
            <p:cNvSpPr/>
            <p:nvPr/>
          </p:nvSpPr>
          <p:spPr>
            <a:xfrm>
              <a:off x="120018" y="2291549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49E359-3CC7-31B2-3698-FD21E5847223}"/>
                </a:ext>
              </a:extLst>
            </p:cNvPr>
            <p:cNvSpPr txBox="1"/>
            <p:nvPr/>
          </p:nvSpPr>
          <p:spPr>
            <a:xfrm>
              <a:off x="253272" y="2926444"/>
              <a:ext cx="40276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can't read the recipe? </a:t>
              </a:r>
            </a:p>
            <a:p>
              <a:pPr algn="ctr"/>
              <a:r>
                <a:rPr lang="en-US" sz="2800"/>
                <a:t>These portions</a:t>
              </a:r>
            </a:p>
            <a:p>
              <a:pPr algn="ctr"/>
              <a:r>
                <a:rPr lang="en-US" sz="2800"/>
                <a:t> are all wrong.”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AE802E-08DD-64C9-F8BB-16CB2DED6046}"/>
              </a:ext>
            </a:extLst>
          </p:cNvPr>
          <p:cNvGrpSpPr/>
          <p:nvPr/>
        </p:nvGrpSpPr>
        <p:grpSpPr>
          <a:xfrm>
            <a:off x="-7743456" y="5797878"/>
            <a:ext cx="4277669" cy="3156510"/>
            <a:chOff x="4023184" y="2219358"/>
            <a:chExt cx="4277669" cy="3156510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2764C702-7574-B234-8BA0-450EB6A1CA2A}"/>
                </a:ext>
              </a:extLst>
            </p:cNvPr>
            <p:cNvSpPr/>
            <p:nvPr/>
          </p:nvSpPr>
          <p:spPr>
            <a:xfrm>
              <a:off x="4050051" y="2219358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E2E165-EDEE-2704-C283-B801C97FF5EE}"/>
                </a:ext>
              </a:extLst>
            </p:cNvPr>
            <p:cNvSpPr txBox="1"/>
            <p:nvPr/>
          </p:nvSpPr>
          <p:spPr>
            <a:xfrm>
              <a:off x="4023184" y="2925677"/>
              <a:ext cx="42528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outside talking to the after-school staff instead of doing </a:t>
              </a:r>
            </a:p>
            <a:p>
              <a:pPr algn="ctr"/>
              <a:r>
                <a:rPr lang="en-US" sz="2800"/>
                <a:t>your job.”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7006B8-EEF4-6652-0ACC-792C0A5781E5}"/>
              </a:ext>
            </a:extLst>
          </p:cNvPr>
          <p:cNvGrpSpPr/>
          <p:nvPr/>
        </p:nvGrpSpPr>
        <p:grpSpPr>
          <a:xfrm>
            <a:off x="-7743456" y="8954388"/>
            <a:ext cx="4250802" cy="3156510"/>
            <a:chOff x="7897872" y="2339436"/>
            <a:chExt cx="4250802" cy="3156510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CAB0267-E43F-6CE2-71DA-BF39BD77691F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FF756D-9F72-73A4-EB11-B0959BF2A03D}"/>
                </a:ext>
              </a:extLst>
            </p:cNvPr>
            <p:cNvSpPr txBox="1"/>
            <p:nvPr/>
          </p:nvSpPr>
          <p:spPr>
            <a:xfrm>
              <a:off x="8077690" y="3042842"/>
              <a:ext cx="3891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always take way too long on the </a:t>
              </a:r>
            </a:p>
            <a:p>
              <a:pPr algn="ctr"/>
              <a:r>
                <a:rPr lang="en-US" sz="2800"/>
                <a:t>serving lines. Your too slow!”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2B7D3AD-F0A7-17EC-3915-B24BE4FD23CE}"/>
              </a:ext>
            </a:extLst>
          </p:cNvPr>
          <p:cNvSpPr txBox="1"/>
          <p:nvPr/>
        </p:nvSpPr>
        <p:spPr>
          <a:xfrm>
            <a:off x="3001950" y="-5830"/>
            <a:ext cx="618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Baguet Script" panose="00000500000000000000" pitchFamily="2" charset="0"/>
              </a:rPr>
              <a:t>Flip the Script</a:t>
            </a:r>
          </a:p>
        </p:txBody>
      </p:sp>
    </p:spTree>
    <p:extLst>
      <p:ext uri="{BB962C8B-B14F-4D97-AF65-F5344CB8AC3E}">
        <p14:creationId xmlns:p14="http://schemas.microsoft.com/office/powerpoint/2010/main" val="218972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D443-E283-DBB2-46E3-5D467BB63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D52622F3-44D7-B7C5-4BD4-BD3A2F74AB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A937A902-9632-3318-0051-6B709072E1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CD35CE-887B-4771-A07E-D37D75D035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8923B-47C1-DF59-DC8C-4E01968411EA}"/>
              </a:ext>
            </a:extLst>
          </p:cNvPr>
          <p:cNvSpPr txBox="1"/>
          <p:nvPr/>
        </p:nvSpPr>
        <p:spPr>
          <a:xfrm>
            <a:off x="1501061" y="1214622"/>
            <a:ext cx="888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Flip these “YOU” statements to “I” statements.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6C37A9-E51C-BA97-0FCC-D013AEE70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3337" r="13673" b="32661"/>
          <a:stretch/>
        </p:blipFill>
        <p:spPr>
          <a:xfrm>
            <a:off x="4498861" y="3048343"/>
            <a:ext cx="2134650" cy="16679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B98F9A-98EA-AB16-B401-2EB4457E13FD}"/>
              </a:ext>
            </a:extLst>
          </p:cNvPr>
          <p:cNvGrpSpPr/>
          <p:nvPr/>
        </p:nvGrpSpPr>
        <p:grpSpPr>
          <a:xfrm>
            <a:off x="6533388" y="2687889"/>
            <a:ext cx="5534855" cy="2849253"/>
            <a:chOff x="6603951" y="2414705"/>
            <a:chExt cx="5534855" cy="284925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AECAE9-04C7-EB19-364D-3820F6534004}"/>
                </a:ext>
              </a:extLst>
            </p:cNvPr>
            <p:cNvSpPr/>
            <p:nvPr/>
          </p:nvSpPr>
          <p:spPr>
            <a:xfrm>
              <a:off x="6687475" y="2414705"/>
              <a:ext cx="5351208" cy="264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36FD5B-457D-DB3B-09B5-B7D2BA9BAE5E}"/>
                </a:ext>
              </a:extLst>
            </p:cNvPr>
            <p:cNvSpPr txBox="1"/>
            <p:nvPr/>
          </p:nvSpPr>
          <p:spPr>
            <a:xfrm>
              <a:off x="6603951" y="2586302"/>
              <a:ext cx="55348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“I noticed you were chatting with the after-school staff during prep.</a:t>
              </a:r>
            </a:p>
            <a:p>
              <a:pPr algn="ctr"/>
              <a:r>
                <a:rPr lang="en-US" sz="2800"/>
                <a:t>I want to make sure we’re staying focused during work hours so everything's ready for service.”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FE0FF3-3240-C221-FEAE-D8E0FFAE8911}"/>
              </a:ext>
            </a:extLst>
          </p:cNvPr>
          <p:cNvGrpSpPr/>
          <p:nvPr/>
        </p:nvGrpSpPr>
        <p:grpSpPr>
          <a:xfrm>
            <a:off x="-7252751" y="-1903892"/>
            <a:ext cx="4250802" cy="3156510"/>
            <a:chOff x="7897872" y="2339436"/>
            <a:chExt cx="4250802" cy="3156510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6954E47F-6FCC-CF0C-D07B-EE468B2C742B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D9F2A8-C7C3-0375-7B36-78EA0F9EDB74}"/>
                </a:ext>
              </a:extLst>
            </p:cNvPr>
            <p:cNvSpPr txBox="1"/>
            <p:nvPr/>
          </p:nvSpPr>
          <p:spPr>
            <a:xfrm>
              <a:off x="8083653" y="3188618"/>
              <a:ext cx="3891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complaining about everything.”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FBFCED-E694-76D5-A8B4-7D2727824066}"/>
              </a:ext>
            </a:extLst>
          </p:cNvPr>
          <p:cNvGrpSpPr/>
          <p:nvPr/>
        </p:nvGrpSpPr>
        <p:grpSpPr>
          <a:xfrm>
            <a:off x="-7753598" y="1876576"/>
            <a:ext cx="4250802" cy="3156510"/>
            <a:chOff x="120018" y="2291549"/>
            <a:chExt cx="4250802" cy="315651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FEF00933-62C0-5C8D-D7A4-819C03921457}"/>
                </a:ext>
              </a:extLst>
            </p:cNvPr>
            <p:cNvSpPr/>
            <p:nvPr/>
          </p:nvSpPr>
          <p:spPr>
            <a:xfrm>
              <a:off x="120018" y="2291549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FD95B3-8DC9-60BC-7990-73943746EFBB}"/>
                </a:ext>
              </a:extLst>
            </p:cNvPr>
            <p:cNvSpPr txBox="1"/>
            <p:nvPr/>
          </p:nvSpPr>
          <p:spPr>
            <a:xfrm>
              <a:off x="253272" y="2926444"/>
              <a:ext cx="40276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can't read the recipe? </a:t>
              </a:r>
            </a:p>
            <a:p>
              <a:pPr algn="ctr"/>
              <a:r>
                <a:rPr lang="en-US" sz="2800"/>
                <a:t>These portions</a:t>
              </a:r>
            </a:p>
            <a:p>
              <a:pPr algn="ctr"/>
              <a:r>
                <a:rPr lang="en-US" sz="2800"/>
                <a:t> are all wrong.”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F6A163-756C-8BBF-96A7-88C738C4A578}"/>
              </a:ext>
            </a:extLst>
          </p:cNvPr>
          <p:cNvGrpSpPr/>
          <p:nvPr/>
        </p:nvGrpSpPr>
        <p:grpSpPr>
          <a:xfrm>
            <a:off x="123757" y="2486868"/>
            <a:ext cx="4277669" cy="3156510"/>
            <a:chOff x="4023184" y="2219358"/>
            <a:chExt cx="4277669" cy="3156510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F98795B7-5FA9-2ACB-BD66-A897D57D3409}"/>
                </a:ext>
              </a:extLst>
            </p:cNvPr>
            <p:cNvSpPr/>
            <p:nvPr/>
          </p:nvSpPr>
          <p:spPr>
            <a:xfrm>
              <a:off x="4050051" y="2219358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3DBFD0-2743-745A-3068-CA8560B4A6CD}"/>
                </a:ext>
              </a:extLst>
            </p:cNvPr>
            <p:cNvSpPr txBox="1"/>
            <p:nvPr/>
          </p:nvSpPr>
          <p:spPr>
            <a:xfrm>
              <a:off x="4023184" y="2925677"/>
              <a:ext cx="42528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outside talking to the after-school staff instead of doing </a:t>
              </a:r>
            </a:p>
            <a:p>
              <a:pPr algn="ctr"/>
              <a:r>
                <a:rPr lang="en-US" sz="2800"/>
                <a:t>your job.”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C4322E-2791-EE54-D58C-21865851CC6D}"/>
              </a:ext>
            </a:extLst>
          </p:cNvPr>
          <p:cNvGrpSpPr/>
          <p:nvPr/>
        </p:nvGrpSpPr>
        <p:grpSpPr>
          <a:xfrm>
            <a:off x="-7743456" y="8954388"/>
            <a:ext cx="4250802" cy="3156510"/>
            <a:chOff x="7897872" y="2339436"/>
            <a:chExt cx="4250802" cy="3156510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70603E59-D659-EFEF-F758-90978A09B405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620138-514B-FC0B-50F7-4995CFB914E1}"/>
                </a:ext>
              </a:extLst>
            </p:cNvPr>
            <p:cNvSpPr txBox="1"/>
            <p:nvPr/>
          </p:nvSpPr>
          <p:spPr>
            <a:xfrm>
              <a:off x="8077690" y="3042842"/>
              <a:ext cx="3891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always take way too long on the </a:t>
              </a:r>
            </a:p>
            <a:p>
              <a:pPr algn="ctr"/>
              <a:r>
                <a:rPr lang="en-US" sz="2800"/>
                <a:t>serving lines. Your too slow!”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ED8595-C5C7-3743-1560-4960F8B6B572}"/>
              </a:ext>
            </a:extLst>
          </p:cNvPr>
          <p:cNvSpPr txBox="1"/>
          <p:nvPr/>
        </p:nvSpPr>
        <p:spPr>
          <a:xfrm>
            <a:off x="3001950" y="-5830"/>
            <a:ext cx="618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Baguet Script" panose="00000500000000000000" pitchFamily="2" charset="0"/>
              </a:rPr>
              <a:t>Flip the Script</a:t>
            </a:r>
          </a:p>
        </p:txBody>
      </p:sp>
    </p:spTree>
    <p:extLst>
      <p:ext uri="{BB962C8B-B14F-4D97-AF65-F5344CB8AC3E}">
        <p14:creationId xmlns:p14="http://schemas.microsoft.com/office/powerpoint/2010/main" val="140875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55849-AEA0-2737-FFC2-2AB9C1FE9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A1778BFB-05BE-024E-BFE8-B718224340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AB49FCA7-7AE9-8EFB-2AC8-B118E6242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B8FEF1-C2F7-E517-9ECD-C9FFDA93CC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F7303-D91B-3A7B-EA8D-17866CA2C4E0}"/>
              </a:ext>
            </a:extLst>
          </p:cNvPr>
          <p:cNvSpPr txBox="1"/>
          <p:nvPr/>
        </p:nvSpPr>
        <p:spPr>
          <a:xfrm>
            <a:off x="3001950" y="-5830"/>
            <a:ext cx="618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Baguet Script" panose="00000500000000000000" pitchFamily="2" charset="0"/>
              </a:rPr>
              <a:t>Flip the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01A5C-E411-D1C3-84C3-8355400B3F6F}"/>
              </a:ext>
            </a:extLst>
          </p:cNvPr>
          <p:cNvSpPr txBox="1"/>
          <p:nvPr/>
        </p:nvSpPr>
        <p:spPr>
          <a:xfrm>
            <a:off x="1501061" y="1214622"/>
            <a:ext cx="888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Flip these “YOU” statements to “I” statements.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37139F-DC5A-4C9D-2658-6AAE5CBA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3337" r="13673" b="32661"/>
          <a:stretch/>
        </p:blipFill>
        <p:spPr>
          <a:xfrm>
            <a:off x="4498861" y="3048343"/>
            <a:ext cx="2134650" cy="16679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456DC08-3F2F-B816-8B54-0FCA90D03A03}"/>
              </a:ext>
            </a:extLst>
          </p:cNvPr>
          <p:cNvGrpSpPr/>
          <p:nvPr/>
        </p:nvGrpSpPr>
        <p:grpSpPr>
          <a:xfrm>
            <a:off x="6533388" y="2687889"/>
            <a:ext cx="5534855" cy="3130012"/>
            <a:chOff x="6603951" y="2414705"/>
            <a:chExt cx="5534855" cy="31300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70582F-DBA1-BBD5-8EB4-F92595D74E5F}"/>
                </a:ext>
              </a:extLst>
            </p:cNvPr>
            <p:cNvSpPr/>
            <p:nvPr/>
          </p:nvSpPr>
          <p:spPr>
            <a:xfrm>
              <a:off x="6687475" y="2414705"/>
              <a:ext cx="5351208" cy="264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9B11CC-FED7-B015-CCB6-CC4DB62B6BDE}"/>
                </a:ext>
              </a:extLst>
            </p:cNvPr>
            <p:cNvSpPr txBox="1"/>
            <p:nvPr/>
          </p:nvSpPr>
          <p:spPr>
            <a:xfrm>
              <a:off x="6603951" y="2436174"/>
              <a:ext cx="553485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“I’ve noticed the pace on the serving line has been a bit slower, and it's impacting how quickly we serve the students. Let's discuss ways that can make the line run more smoothly for service.”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85DDA4-F695-BBEC-EDB5-FBA3B4545205}"/>
              </a:ext>
            </a:extLst>
          </p:cNvPr>
          <p:cNvGrpSpPr/>
          <p:nvPr/>
        </p:nvGrpSpPr>
        <p:grpSpPr>
          <a:xfrm>
            <a:off x="-7252751" y="-1903892"/>
            <a:ext cx="4250802" cy="3156510"/>
            <a:chOff x="7897872" y="2339436"/>
            <a:chExt cx="4250802" cy="3156510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30C632E5-37F3-EE1C-0A2F-22995F7129C2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5D844D-24F4-9802-3639-55C935D00AC7}"/>
                </a:ext>
              </a:extLst>
            </p:cNvPr>
            <p:cNvSpPr txBox="1"/>
            <p:nvPr/>
          </p:nvSpPr>
          <p:spPr>
            <a:xfrm>
              <a:off x="8083653" y="3188618"/>
              <a:ext cx="3891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complaining about everything.”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CD53D9-E6CD-208E-1C1F-98E2695A8A7C}"/>
              </a:ext>
            </a:extLst>
          </p:cNvPr>
          <p:cNvGrpSpPr/>
          <p:nvPr/>
        </p:nvGrpSpPr>
        <p:grpSpPr>
          <a:xfrm>
            <a:off x="-7753598" y="1876576"/>
            <a:ext cx="4250802" cy="3156510"/>
            <a:chOff x="120018" y="2291549"/>
            <a:chExt cx="4250802" cy="315651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5067079-0407-0C34-3599-163326FB8C7B}"/>
                </a:ext>
              </a:extLst>
            </p:cNvPr>
            <p:cNvSpPr/>
            <p:nvPr/>
          </p:nvSpPr>
          <p:spPr>
            <a:xfrm>
              <a:off x="120018" y="2291549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AD62C6-1404-9B13-9E35-20C1F92F09E1}"/>
                </a:ext>
              </a:extLst>
            </p:cNvPr>
            <p:cNvSpPr txBox="1"/>
            <p:nvPr/>
          </p:nvSpPr>
          <p:spPr>
            <a:xfrm>
              <a:off x="253272" y="2926444"/>
              <a:ext cx="40276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can't read the recipe? </a:t>
              </a:r>
            </a:p>
            <a:p>
              <a:pPr algn="ctr"/>
              <a:r>
                <a:rPr lang="en-US" sz="2800"/>
                <a:t>These portions</a:t>
              </a:r>
            </a:p>
            <a:p>
              <a:pPr algn="ctr"/>
              <a:r>
                <a:rPr lang="en-US" sz="2800"/>
                <a:t> are all wrong.”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9B4863-EE27-A5AB-031D-CC407359F239}"/>
              </a:ext>
            </a:extLst>
          </p:cNvPr>
          <p:cNvGrpSpPr/>
          <p:nvPr/>
        </p:nvGrpSpPr>
        <p:grpSpPr>
          <a:xfrm>
            <a:off x="-7870374" y="5415482"/>
            <a:ext cx="4277669" cy="3156510"/>
            <a:chOff x="4023184" y="2219358"/>
            <a:chExt cx="4277669" cy="3156510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597D239C-417E-A230-E47D-D418A75B523A}"/>
                </a:ext>
              </a:extLst>
            </p:cNvPr>
            <p:cNvSpPr/>
            <p:nvPr/>
          </p:nvSpPr>
          <p:spPr>
            <a:xfrm>
              <a:off x="4050051" y="2219358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FD5848-02A0-DC38-5B31-3151A1AD117F}"/>
                </a:ext>
              </a:extLst>
            </p:cNvPr>
            <p:cNvSpPr txBox="1"/>
            <p:nvPr/>
          </p:nvSpPr>
          <p:spPr>
            <a:xfrm>
              <a:off x="4023184" y="2925677"/>
              <a:ext cx="42528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“You’re always outside talking to the after-school staff instead of doing </a:t>
              </a:r>
            </a:p>
            <a:p>
              <a:pPr algn="ctr"/>
              <a:r>
                <a:rPr lang="en-US" sz="2800"/>
                <a:t>your job.”</a:t>
              </a:r>
            </a:p>
            <a:p>
              <a:pPr algn="ctr"/>
              <a:endParaRPr lang="en-US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1CCE6E-A621-7B62-1436-F145A3A49C89}"/>
              </a:ext>
            </a:extLst>
          </p:cNvPr>
          <p:cNvGrpSpPr/>
          <p:nvPr/>
        </p:nvGrpSpPr>
        <p:grpSpPr>
          <a:xfrm>
            <a:off x="147936" y="2486868"/>
            <a:ext cx="4250802" cy="3156510"/>
            <a:chOff x="7897872" y="2339436"/>
            <a:chExt cx="4250802" cy="3156510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A6C9FE28-B7CB-8FAF-5ED9-0FE272A3466B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FF4D22-8794-D854-DE2D-B315E2355636}"/>
                </a:ext>
              </a:extLst>
            </p:cNvPr>
            <p:cNvSpPr txBox="1"/>
            <p:nvPr/>
          </p:nvSpPr>
          <p:spPr>
            <a:xfrm>
              <a:off x="8077690" y="3042842"/>
              <a:ext cx="3891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always take way too long on the </a:t>
              </a:r>
            </a:p>
            <a:p>
              <a:pPr algn="ctr"/>
              <a:r>
                <a:rPr lang="en-US" sz="2800"/>
                <a:t>serving lines. You’re too slow!”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67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BF30A-5399-D9F0-4709-77CE55BC9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6635A1A9-B8B2-4E91-020F-A32AC47995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FB1B4490-ADD8-420B-44FE-F9485C8444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599DAF-4E50-5386-163D-F0EE9A1BA9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575A3-174C-21BA-4BAA-00E57CBD858E}"/>
              </a:ext>
            </a:extLst>
          </p:cNvPr>
          <p:cNvSpPr txBox="1"/>
          <p:nvPr/>
        </p:nvSpPr>
        <p:spPr>
          <a:xfrm>
            <a:off x="-176784" y="-5157"/>
            <a:ext cx="12545568" cy="2450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200">
                <a:latin typeface="Baguet Script" panose="00000500000000000000" pitchFamily="2" charset="0"/>
              </a:rPr>
              <a:t>Handling Unexpected </a:t>
            </a:r>
          </a:p>
          <a:p>
            <a:pPr algn="ctr">
              <a:lnSpc>
                <a:spcPts val="9000"/>
              </a:lnSpc>
            </a:pPr>
            <a:r>
              <a:rPr lang="en-US" sz="7200">
                <a:latin typeface="Baguet Script" panose="00000500000000000000" pitchFamily="2" charset="0"/>
              </a:rPr>
              <a:t>Challenges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5DD8A-D29E-D882-BE3B-D2EBAF1B0492}"/>
              </a:ext>
            </a:extLst>
          </p:cNvPr>
          <p:cNvSpPr txBox="1">
            <a:spLocks/>
          </p:cNvSpPr>
          <p:nvPr/>
        </p:nvSpPr>
        <p:spPr>
          <a:xfrm>
            <a:off x="1168948" y="2634297"/>
            <a:ext cx="9415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algn="ctr"/>
            <a:r>
              <a:rPr lang="en-US" sz="5400">
                <a:latin typeface="Baguet Script" panose="00000500000000000000" pitchFamily="2" charset="0"/>
              </a:rPr>
              <a:t>Pause</a:t>
            </a:r>
            <a:r>
              <a:rPr lang="en-US" sz="3600">
                <a:latin typeface="Christmas Bell - Personal Use" pitchFamily="50" charset="0"/>
              </a:rPr>
              <a:t> </a:t>
            </a:r>
            <a:r>
              <a:rPr lang="en-US" sz="2400"/>
              <a:t>–  </a:t>
            </a:r>
            <a:r>
              <a:rPr lang="en-US" sz="2800"/>
              <a:t>Take a moment and evaluate the situation.</a:t>
            </a:r>
            <a:endParaRPr lang="en-US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7DECC-50F7-13C4-D3C1-12AF70A0E883}"/>
              </a:ext>
            </a:extLst>
          </p:cNvPr>
          <p:cNvSpPr txBox="1">
            <a:spLocks/>
          </p:cNvSpPr>
          <p:nvPr/>
        </p:nvSpPr>
        <p:spPr>
          <a:xfrm>
            <a:off x="-149289" y="3640086"/>
            <a:ext cx="11569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algn="ctr"/>
            <a:r>
              <a:rPr lang="en-US" sz="5400">
                <a:latin typeface="Baguet Script" panose="00000500000000000000" pitchFamily="2" charset="0"/>
              </a:rPr>
              <a:t>Actively Listen </a:t>
            </a:r>
            <a:r>
              <a:rPr lang="en-US"/>
              <a:t>–  </a:t>
            </a:r>
            <a:r>
              <a:rPr lang="en-US" sz="2800"/>
              <a:t>Hear their concerns without interruption.</a:t>
            </a:r>
            <a:endParaRPr lang="en-US" sz="3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A5CB6-E26D-700F-3915-1805B9F40725}"/>
              </a:ext>
            </a:extLst>
          </p:cNvPr>
          <p:cNvSpPr txBox="1">
            <a:spLocks/>
          </p:cNvSpPr>
          <p:nvPr/>
        </p:nvSpPr>
        <p:spPr>
          <a:xfrm>
            <a:off x="501421" y="4699799"/>
            <a:ext cx="10655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algn="ctr"/>
            <a:r>
              <a:rPr lang="en-US" sz="5400">
                <a:latin typeface="Baguet Script" panose="00000500000000000000" pitchFamily="2" charset="0"/>
              </a:rPr>
              <a:t>Empathize</a:t>
            </a:r>
            <a:r>
              <a:rPr lang="en-US"/>
              <a:t>  –  </a:t>
            </a:r>
            <a:r>
              <a:rPr lang="en-US" sz="2800"/>
              <a:t>Show you understand their perspective.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3525F-4F5B-79F2-FCBD-BD8C3AB80351}"/>
              </a:ext>
            </a:extLst>
          </p:cNvPr>
          <p:cNvSpPr txBox="1">
            <a:spLocks/>
          </p:cNvSpPr>
          <p:nvPr/>
        </p:nvSpPr>
        <p:spPr>
          <a:xfrm>
            <a:off x="237911" y="5798287"/>
            <a:ext cx="1118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algn="ctr"/>
            <a:r>
              <a:rPr lang="en-US" sz="5400">
                <a:latin typeface="Baguet Script" panose="00000500000000000000" pitchFamily="2" charset="0"/>
              </a:rPr>
              <a:t>Resolution</a:t>
            </a:r>
            <a:r>
              <a:rPr lang="en-US" sz="3600">
                <a:latin typeface="Christmas Bell - Personal Use" pitchFamily="50" charset="0"/>
              </a:rPr>
              <a:t> </a:t>
            </a:r>
            <a:r>
              <a:rPr lang="en-US"/>
              <a:t>–  </a:t>
            </a:r>
            <a:r>
              <a:rPr lang="en-US" sz="2800"/>
              <a:t>Keep the conversation solution focused.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50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8AC9-776A-C94A-C62B-0486BD679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816FCE17-70AC-06A2-AFD1-5D93FFFDEC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00A195F5-6320-9CAB-7AAD-1B806C21DB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FF7F4D-A997-C881-4DAF-F35880170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E9B65-BC2E-6B13-8C5A-59B854DE3309}"/>
              </a:ext>
            </a:extLst>
          </p:cNvPr>
          <p:cNvSpPr txBox="1"/>
          <p:nvPr/>
        </p:nvSpPr>
        <p:spPr>
          <a:xfrm>
            <a:off x="181625" y="6348790"/>
            <a:ext cx="118287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/>
              <a:t>Food Services Website &gt; Human Resources &gt; Disciple &gt; </a:t>
            </a:r>
            <a:r>
              <a:rPr lang="en-US" sz="2300" b="1"/>
              <a:t>“Progressive Disciple Flow Chart”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5F284A-7FA8-CC4F-8778-E8B98107ACB4}"/>
              </a:ext>
            </a:extLst>
          </p:cNvPr>
          <p:cNvSpPr txBox="1"/>
          <p:nvPr/>
        </p:nvSpPr>
        <p:spPr>
          <a:xfrm>
            <a:off x="-116684" y="2248976"/>
            <a:ext cx="5416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The Flow Chart is a tool that was created to assist the FSM and AFSS in recommending the disciplinary action and documentation to be used for any policy and/or procedure infraction incurred by the employee.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1DD8E1-279A-3F71-331B-827AA236DDDB}"/>
              </a:ext>
            </a:extLst>
          </p:cNvPr>
          <p:cNvSpPr txBox="1"/>
          <p:nvPr/>
        </p:nvSpPr>
        <p:spPr>
          <a:xfrm>
            <a:off x="841830" y="569391"/>
            <a:ext cx="4288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Baguet Script" panose="00000500000000000000" pitchFamily="2" charset="0"/>
              </a:rPr>
              <a:t>Navigating through</a:t>
            </a:r>
          </a:p>
          <a:p>
            <a:pPr algn="ctr"/>
            <a:r>
              <a:rPr lang="en-US" sz="3600">
                <a:latin typeface="Baguet Script" panose="00000500000000000000" pitchFamily="2" charset="0"/>
              </a:rPr>
              <a:t>Progressive Discipline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B26103-5D46-4447-FD1F-BE1E6E456D88}"/>
              </a:ext>
            </a:extLst>
          </p:cNvPr>
          <p:cNvGrpSpPr/>
          <p:nvPr/>
        </p:nvGrpSpPr>
        <p:grpSpPr>
          <a:xfrm flipV="1">
            <a:off x="199280" y="1949149"/>
            <a:ext cx="4930903" cy="69174"/>
            <a:chOff x="862325" y="1151782"/>
            <a:chExt cx="6153367" cy="863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8A93488-6F51-AC36-74ED-E1C7EC2A108E}"/>
                </a:ext>
              </a:extLst>
            </p:cNvPr>
            <p:cNvSpPr/>
            <p:nvPr/>
          </p:nvSpPr>
          <p:spPr>
            <a:xfrm>
              <a:off x="4582729" y="1153811"/>
              <a:ext cx="2432963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15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084B66-E6B0-6CED-E999-CDA2B0E1EFAC}"/>
                </a:ext>
              </a:extLst>
            </p:cNvPr>
            <p:cNvSpPr/>
            <p:nvPr/>
          </p:nvSpPr>
          <p:spPr>
            <a:xfrm>
              <a:off x="4219336" y="1153811"/>
              <a:ext cx="86671" cy="842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15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F53DE7D-E72C-CBFD-9535-34FBDD845C7D}"/>
                </a:ext>
              </a:extLst>
            </p:cNvPr>
            <p:cNvSpPr/>
            <p:nvPr/>
          </p:nvSpPr>
          <p:spPr>
            <a:xfrm>
              <a:off x="3908165" y="1151782"/>
              <a:ext cx="86671" cy="842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15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CC3B6D-F183-1E4C-C39D-423F800BF17D}"/>
                </a:ext>
              </a:extLst>
            </p:cNvPr>
            <p:cNvSpPr/>
            <p:nvPr/>
          </p:nvSpPr>
          <p:spPr>
            <a:xfrm>
              <a:off x="3596994" y="1151782"/>
              <a:ext cx="86671" cy="842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15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7A52457-3EB6-030E-759D-A8A109BE3A41}"/>
                </a:ext>
              </a:extLst>
            </p:cNvPr>
            <p:cNvSpPr/>
            <p:nvPr/>
          </p:nvSpPr>
          <p:spPr>
            <a:xfrm>
              <a:off x="862325" y="1151782"/>
              <a:ext cx="2432963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15"/>
            </a:p>
          </p:txBody>
        </p:sp>
      </p:grp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8FAEA8-F0C9-217D-FA02-EF89FC6EC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7"/>
          <a:stretch/>
        </p:blipFill>
        <p:spPr>
          <a:xfrm>
            <a:off x="-399471" y="79872"/>
            <a:ext cx="2202019" cy="1900189"/>
          </a:xfrm>
          <a:prstGeom prst="rect">
            <a:avLst/>
          </a:prstGeom>
        </p:spPr>
      </p:pic>
      <p:pic>
        <p:nvPicPr>
          <p:cNvPr id="6" name="Progressive Discipline">
            <a:hlinkClick r:id="" action="ppaction://media"/>
            <a:extLst>
              <a:ext uri="{FF2B5EF4-FFF2-40B4-BE49-F238E27FC236}">
                <a16:creationId xmlns:a16="http://schemas.microsoft.com/office/drawing/2014/main" id="{F9307995-A2C6-3A8C-CDF9-5B8D27336F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0268" y="937062"/>
            <a:ext cx="6545697" cy="4909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C2BD96-35C5-D19F-238B-84198D9F8B23}"/>
              </a:ext>
            </a:extLst>
          </p:cNvPr>
          <p:cNvSpPr txBox="1"/>
          <p:nvPr/>
        </p:nvSpPr>
        <p:spPr>
          <a:xfrm>
            <a:off x="-88033" y="4516140"/>
            <a:ext cx="5416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>
                <a:solidFill>
                  <a:prstClr val="black"/>
                </a:solidFill>
              </a:rPr>
              <a:t>The disciplinary actions listed in the flow chart are </a:t>
            </a:r>
            <a:r>
              <a:rPr lang="en-US" sz="2300" b="1">
                <a:solidFill>
                  <a:prstClr val="black"/>
                </a:solidFill>
              </a:rPr>
              <a:t>suggested</a:t>
            </a:r>
            <a:r>
              <a:rPr lang="en-US" sz="2300">
                <a:solidFill>
                  <a:prstClr val="black"/>
                </a:solidFill>
              </a:rPr>
              <a:t> and not </a:t>
            </a:r>
            <a:r>
              <a:rPr lang="en-US" sz="2300" b="1">
                <a:solidFill>
                  <a:prstClr val="black"/>
                </a:solidFill>
              </a:rPr>
              <a:t>absolute</a:t>
            </a:r>
            <a:r>
              <a:rPr lang="en-US" sz="2300">
                <a:solidFill>
                  <a:prstClr val="black"/>
                </a:solidFill>
              </a:rPr>
              <a:t>.</a:t>
            </a:r>
            <a:r>
              <a:rPr lang="en-US" sz="2300"/>
              <a:t> </a:t>
            </a:r>
          </a:p>
          <a:p>
            <a:pPr algn="ctr"/>
            <a:r>
              <a:rPr lang="en-US" sz="2300"/>
              <a:t>If in doubt contact your </a:t>
            </a:r>
            <a:r>
              <a:rPr lang="en-US" sz="2300">
                <a:solidFill>
                  <a:prstClr val="black"/>
                </a:solidFill>
              </a:rPr>
              <a:t>AFSS or HR Representative.</a:t>
            </a:r>
          </a:p>
          <a:p>
            <a:pPr algn="ctr"/>
            <a:endParaRPr lang="en-US" sz="2300">
              <a:solidFill>
                <a:prstClr val="black"/>
              </a:solidFill>
            </a:endParaRPr>
          </a:p>
          <a:p>
            <a:pPr algn="ctr"/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411926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16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C0922-C3F4-2277-25EC-81E185C00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582F6251-D25D-189A-4F65-35B709F9B4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6B9FFEE6-8270-D955-865B-68934B6DD0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CE0246-9A3D-9A69-778E-DE33934A52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96282-ACCA-3ADE-457B-18DE5C1E6D09}"/>
              </a:ext>
            </a:extLst>
          </p:cNvPr>
          <p:cNvSpPr txBox="1"/>
          <p:nvPr/>
        </p:nvSpPr>
        <p:spPr>
          <a:xfrm>
            <a:off x="5921913" y="1338422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82E82-C11E-D36D-3760-3DB6746AC402}"/>
              </a:ext>
            </a:extLst>
          </p:cNvPr>
          <p:cNvSpPr txBox="1"/>
          <p:nvPr/>
        </p:nvSpPr>
        <p:spPr>
          <a:xfrm>
            <a:off x="821960" y="152219"/>
            <a:ext cx="10548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latin typeface="Baguet Script" panose="00000500000000000000" pitchFamily="2" charset="0"/>
              </a:rPr>
              <a:t>Productive De-escalation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6B00A78-FBD2-122C-AAD7-448CF8A4E844}"/>
              </a:ext>
            </a:extLst>
          </p:cNvPr>
          <p:cNvSpPr/>
          <p:nvPr/>
        </p:nvSpPr>
        <p:spPr>
          <a:xfrm>
            <a:off x="8879096" y="2890004"/>
            <a:ext cx="972224" cy="1173759"/>
          </a:xfrm>
          <a:custGeom>
            <a:avLst/>
            <a:gdLst>
              <a:gd name="connsiteX0" fmla="*/ 203200 w 432493"/>
              <a:gd name="connsiteY0" fmla="*/ 1446 h 522146"/>
              <a:gd name="connsiteX1" fmla="*/ 152400 w 432493"/>
              <a:gd name="connsiteY1" fmla="*/ 5679 h 522146"/>
              <a:gd name="connsiteX2" fmla="*/ 135466 w 432493"/>
              <a:gd name="connsiteY2" fmla="*/ 14146 h 522146"/>
              <a:gd name="connsiteX3" fmla="*/ 118533 w 432493"/>
              <a:gd name="connsiteY3" fmla="*/ 18379 h 522146"/>
              <a:gd name="connsiteX4" fmla="*/ 84666 w 432493"/>
              <a:gd name="connsiteY4" fmla="*/ 43779 h 522146"/>
              <a:gd name="connsiteX5" fmla="*/ 71966 w 432493"/>
              <a:gd name="connsiteY5" fmla="*/ 56479 h 522146"/>
              <a:gd name="connsiteX6" fmla="*/ 59266 w 432493"/>
              <a:gd name="connsiteY6" fmla="*/ 64946 h 522146"/>
              <a:gd name="connsiteX7" fmla="*/ 50800 w 432493"/>
              <a:gd name="connsiteY7" fmla="*/ 77646 h 522146"/>
              <a:gd name="connsiteX8" fmla="*/ 38100 w 432493"/>
              <a:gd name="connsiteY8" fmla="*/ 90346 h 522146"/>
              <a:gd name="connsiteX9" fmla="*/ 29633 w 432493"/>
              <a:gd name="connsiteY9" fmla="*/ 107279 h 522146"/>
              <a:gd name="connsiteX10" fmla="*/ 21166 w 432493"/>
              <a:gd name="connsiteY10" fmla="*/ 119979 h 522146"/>
              <a:gd name="connsiteX11" fmla="*/ 12700 w 432493"/>
              <a:gd name="connsiteY11" fmla="*/ 145379 h 522146"/>
              <a:gd name="connsiteX12" fmla="*/ 8466 w 432493"/>
              <a:gd name="connsiteY12" fmla="*/ 175012 h 522146"/>
              <a:gd name="connsiteX13" fmla="*/ 4233 w 432493"/>
              <a:gd name="connsiteY13" fmla="*/ 191946 h 522146"/>
              <a:gd name="connsiteX14" fmla="*/ 0 w 432493"/>
              <a:gd name="connsiteY14" fmla="*/ 213112 h 522146"/>
              <a:gd name="connsiteX15" fmla="*/ 16933 w 432493"/>
              <a:gd name="connsiteY15" fmla="*/ 302012 h 522146"/>
              <a:gd name="connsiteX16" fmla="*/ 25400 w 432493"/>
              <a:gd name="connsiteY16" fmla="*/ 314712 h 522146"/>
              <a:gd name="connsiteX17" fmla="*/ 46566 w 432493"/>
              <a:gd name="connsiteY17" fmla="*/ 331646 h 522146"/>
              <a:gd name="connsiteX18" fmla="*/ 71966 w 432493"/>
              <a:gd name="connsiteY18" fmla="*/ 357046 h 522146"/>
              <a:gd name="connsiteX19" fmla="*/ 88900 w 432493"/>
              <a:gd name="connsiteY19" fmla="*/ 399379 h 522146"/>
              <a:gd name="connsiteX20" fmla="*/ 101600 w 432493"/>
              <a:gd name="connsiteY20" fmla="*/ 429012 h 522146"/>
              <a:gd name="connsiteX21" fmla="*/ 110066 w 432493"/>
              <a:gd name="connsiteY21" fmla="*/ 471346 h 522146"/>
              <a:gd name="connsiteX22" fmla="*/ 114300 w 432493"/>
              <a:gd name="connsiteY22" fmla="*/ 488279 h 522146"/>
              <a:gd name="connsiteX23" fmla="*/ 135466 w 432493"/>
              <a:gd name="connsiteY23" fmla="*/ 509446 h 522146"/>
              <a:gd name="connsiteX24" fmla="*/ 186266 w 432493"/>
              <a:gd name="connsiteY24" fmla="*/ 522146 h 522146"/>
              <a:gd name="connsiteX25" fmla="*/ 304800 w 432493"/>
              <a:gd name="connsiteY25" fmla="*/ 517912 h 522146"/>
              <a:gd name="connsiteX26" fmla="*/ 338666 w 432493"/>
              <a:gd name="connsiteY26" fmla="*/ 509446 h 522146"/>
              <a:gd name="connsiteX27" fmla="*/ 330200 w 432493"/>
              <a:gd name="connsiteY27" fmla="*/ 492512 h 522146"/>
              <a:gd name="connsiteX28" fmla="*/ 325966 w 432493"/>
              <a:gd name="connsiteY28" fmla="*/ 475579 h 522146"/>
              <a:gd name="connsiteX29" fmla="*/ 338666 w 432493"/>
              <a:gd name="connsiteY29" fmla="*/ 454412 h 522146"/>
              <a:gd name="connsiteX30" fmla="*/ 351366 w 432493"/>
              <a:gd name="connsiteY30" fmla="*/ 445946 h 522146"/>
              <a:gd name="connsiteX31" fmla="*/ 359833 w 432493"/>
              <a:gd name="connsiteY31" fmla="*/ 407846 h 522146"/>
              <a:gd name="connsiteX32" fmla="*/ 368300 w 432493"/>
              <a:gd name="connsiteY32" fmla="*/ 395146 h 522146"/>
              <a:gd name="connsiteX33" fmla="*/ 385233 w 432493"/>
              <a:gd name="connsiteY33" fmla="*/ 361279 h 522146"/>
              <a:gd name="connsiteX34" fmla="*/ 389466 w 432493"/>
              <a:gd name="connsiteY34" fmla="*/ 340112 h 522146"/>
              <a:gd name="connsiteX35" fmla="*/ 402166 w 432493"/>
              <a:gd name="connsiteY35" fmla="*/ 323179 h 522146"/>
              <a:gd name="connsiteX36" fmla="*/ 410633 w 432493"/>
              <a:gd name="connsiteY36" fmla="*/ 306246 h 522146"/>
              <a:gd name="connsiteX37" fmla="*/ 423333 w 432493"/>
              <a:gd name="connsiteY37" fmla="*/ 230046 h 522146"/>
              <a:gd name="connsiteX38" fmla="*/ 427566 w 432493"/>
              <a:gd name="connsiteY38" fmla="*/ 217346 h 522146"/>
              <a:gd name="connsiteX39" fmla="*/ 427566 w 432493"/>
              <a:gd name="connsiteY39" fmla="*/ 124212 h 522146"/>
              <a:gd name="connsiteX40" fmla="*/ 397933 w 432493"/>
              <a:gd name="connsiteY40" fmla="*/ 86112 h 522146"/>
              <a:gd name="connsiteX41" fmla="*/ 372533 w 432493"/>
              <a:gd name="connsiteY41" fmla="*/ 52246 h 522146"/>
              <a:gd name="connsiteX42" fmla="*/ 325966 w 432493"/>
              <a:gd name="connsiteY42" fmla="*/ 31079 h 522146"/>
              <a:gd name="connsiteX43" fmla="*/ 292100 w 432493"/>
              <a:gd name="connsiteY43" fmla="*/ 14146 h 522146"/>
              <a:gd name="connsiteX44" fmla="*/ 279400 w 432493"/>
              <a:gd name="connsiteY44" fmla="*/ 9912 h 522146"/>
              <a:gd name="connsiteX45" fmla="*/ 266700 w 432493"/>
              <a:gd name="connsiteY45" fmla="*/ 1446 h 522146"/>
              <a:gd name="connsiteX46" fmla="*/ 203200 w 432493"/>
              <a:gd name="connsiteY46" fmla="*/ 1446 h 52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2493" h="522146">
                <a:moveTo>
                  <a:pt x="203200" y="1446"/>
                </a:moveTo>
                <a:cubicBezTo>
                  <a:pt x="184150" y="2152"/>
                  <a:pt x="169101" y="2548"/>
                  <a:pt x="152400" y="5679"/>
                </a:cubicBezTo>
                <a:cubicBezTo>
                  <a:pt x="146197" y="6842"/>
                  <a:pt x="141375" y="11930"/>
                  <a:pt x="135466" y="14146"/>
                </a:cubicBezTo>
                <a:cubicBezTo>
                  <a:pt x="130018" y="16189"/>
                  <a:pt x="124177" y="16968"/>
                  <a:pt x="118533" y="18379"/>
                </a:cubicBezTo>
                <a:cubicBezTo>
                  <a:pt x="88533" y="48379"/>
                  <a:pt x="126747" y="12219"/>
                  <a:pt x="84666" y="43779"/>
                </a:cubicBezTo>
                <a:cubicBezTo>
                  <a:pt x="79877" y="47371"/>
                  <a:pt x="76565" y="52646"/>
                  <a:pt x="71966" y="56479"/>
                </a:cubicBezTo>
                <a:cubicBezTo>
                  <a:pt x="68057" y="59736"/>
                  <a:pt x="63499" y="62124"/>
                  <a:pt x="59266" y="64946"/>
                </a:cubicBezTo>
                <a:cubicBezTo>
                  <a:pt x="56444" y="69179"/>
                  <a:pt x="54057" y="73737"/>
                  <a:pt x="50800" y="77646"/>
                </a:cubicBezTo>
                <a:cubicBezTo>
                  <a:pt x="46967" y="82245"/>
                  <a:pt x="41580" y="85474"/>
                  <a:pt x="38100" y="90346"/>
                </a:cubicBezTo>
                <a:cubicBezTo>
                  <a:pt x="34432" y="95481"/>
                  <a:pt x="32764" y="101800"/>
                  <a:pt x="29633" y="107279"/>
                </a:cubicBezTo>
                <a:cubicBezTo>
                  <a:pt x="27109" y="111696"/>
                  <a:pt x="23988" y="115746"/>
                  <a:pt x="21166" y="119979"/>
                </a:cubicBezTo>
                <a:cubicBezTo>
                  <a:pt x="18344" y="128446"/>
                  <a:pt x="13962" y="136544"/>
                  <a:pt x="12700" y="145379"/>
                </a:cubicBezTo>
                <a:cubicBezTo>
                  <a:pt x="11289" y="155257"/>
                  <a:pt x="10251" y="165195"/>
                  <a:pt x="8466" y="175012"/>
                </a:cubicBezTo>
                <a:cubicBezTo>
                  <a:pt x="7425" y="180736"/>
                  <a:pt x="5495" y="186266"/>
                  <a:pt x="4233" y="191946"/>
                </a:cubicBezTo>
                <a:cubicBezTo>
                  <a:pt x="2672" y="198970"/>
                  <a:pt x="1411" y="206057"/>
                  <a:pt x="0" y="213112"/>
                </a:cubicBezTo>
                <a:cubicBezTo>
                  <a:pt x="6472" y="268130"/>
                  <a:pt x="-1623" y="269540"/>
                  <a:pt x="16933" y="302012"/>
                </a:cubicBezTo>
                <a:cubicBezTo>
                  <a:pt x="19457" y="306429"/>
                  <a:pt x="21802" y="311114"/>
                  <a:pt x="25400" y="314712"/>
                </a:cubicBezTo>
                <a:cubicBezTo>
                  <a:pt x="31789" y="321101"/>
                  <a:pt x="40177" y="325257"/>
                  <a:pt x="46566" y="331646"/>
                </a:cubicBezTo>
                <a:cubicBezTo>
                  <a:pt x="78069" y="363150"/>
                  <a:pt x="42038" y="337093"/>
                  <a:pt x="71966" y="357046"/>
                </a:cubicBezTo>
                <a:cubicBezTo>
                  <a:pt x="77611" y="371157"/>
                  <a:pt x="82104" y="385785"/>
                  <a:pt x="88900" y="399379"/>
                </a:cubicBezTo>
                <a:cubicBezTo>
                  <a:pt x="99362" y="420303"/>
                  <a:pt x="95370" y="410325"/>
                  <a:pt x="101600" y="429012"/>
                </a:cubicBezTo>
                <a:cubicBezTo>
                  <a:pt x="108822" y="479568"/>
                  <a:pt x="101624" y="441799"/>
                  <a:pt x="110066" y="471346"/>
                </a:cubicBezTo>
                <a:cubicBezTo>
                  <a:pt x="111664" y="476940"/>
                  <a:pt x="112008" y="482931"/>
                  <a:pt x="114300" y="488279"/>
                </a:cubicBezTo>
                <a:cubicBezTo>
                  <a:pt x="118387" y="497816"/>
                  <a:pt x="125734" y="505553"/>
                  <a:pt x="135466" y="509446"/>
                </a:cubicBezTo>
                <a:cubicBezTo>
                  <a:pt x="151123" y="515709"/>
                  <a:pt x="169661" y="518824"/>
                  <a:pt x="186266" y="522146"/>
                </a:cubicBezTo>
                <a:cubicBezTo>
                  <a:pt x="225777" y="520735"/>
                  <a:pt x="265400" y="521195"/>
                  <a:pt x="304800" y="517912"/>
                </a:cubicBezTo>
                <a:cubicBezTo>
                  <a:pt x="316396" y="516946"/>
                  <a:pt x="330438" y="517674"/>
                  <a:pt x="338666" y="509446"/>
                </a:cubicBezTo>
                <a:cubicBezTo>
                  <a:pt x="343128" y="504984"/>
                  <a:pt x="332416" y="498421"/>
                  <a:pt x="330200" y="492512"/>
                </a:cubicBezTo>
                <a:cubicBezTo>
                  <a:pt x="328157" y="487064"/>
                  <a:pt x="327377" y="481223"/>
                  <a:pt x="325966" y="475579"/>
                </a:cubicBezTo>
                <a:cubicBezTo>
                  <a:pt x="330199" y="468523"/>
                  <a:pt x="333311" y="460659"/>
                  <a:pt x="338666" y="454412"/>
                </a:cubicBezTo>
                <a:cubicBezTo>
                  <a:pt x="341977" y="450549"/>
                  <a:pt x="348544" y="450179"/>
                  <a:pt x="351366" y="445946"/>
                </a:cubicBezTo>
                <a:cubicBezTo>
                  <a:pt x="353227" y="443154"/>
                  <a:pt x="359551" y="408598"/>
                  <a:pt x="359833" y="407846"/>
                </a:cubicBezTo>
                <a:cubicBezTo>
                  <a:pt x="361620" y="403082"/>
                  <a:pt x="365478" y="399379"/>
                  <a:pt x="368300" y="395146"/>
                </a:cubicBezTo>
                <a:cubicBezTo>
                  <a:pt x="380833" y="332477"/>
                  <a:pt x="361516" y="408714"/>
                  <a:pt x="385233" y="361279"/>
                </a:cubicBezTo>
                <a:cubicBezTo>
                  <a:pt x="388451" y="354843"/>
                  <a:pt x="386544" y="346687"/>
                  <a:pt x="389466" y="340112"/>
                </a:cubicBezTo>
                <a:cubicBezTo>
                  <a:pt x="392331" y="333665"/>
                  <a:pt x="398427" y="329162"/>
                  <a:pt x="402166" y="323179"/>
                </a:cubicBezTo>
                <a:cubicBezTo>
                  <a:pt x="405511" y="317828"/>
                  <a:pt x="407811" y="311890"/>
                  <a:pt x="410633" y="306246"/>
                </a:cubicBezTo>
                <a:cubicBezTo>
                  <a:pt x="413269" y="285158"/>
                  <a:pt x="416913" y="249309"/>
                  <a:pt x="423333" y="230046"/>
                </a:cubicBezTo>
                <a:lnTo>
                  <a:pt x="427566" y="217346"/>
                </a:lnTo>
                <a:cubicBezTo>
                  <a:pt x="431230" y="184379"/>
                  <a:pt x="436528" y="158266"/>
                  <a:pt x="427566" y="124212"/>
                </a:cubicBezTo>
                <a:cubicBezTo>
                  <a:pt x="421086" y="99589"/>
                  <a:pt x="409724" y="102619"/>
                  <a:pt x="397933" y="86112"/>
                </a:cubicBezTo>
                <a:cubicBezTo>
                  <a:pt x="383737" y="66238"/>
                  <a:pt x="396659" y="68330"/>
                  <a:pt x="372533" y="52246"/>
                </a:cubicBezTo>
                <a:cubicBezTo>
                  <a:pt x="346329" y="34776"/>
                  <a:pt x="346520" y="38787"/>
                  <a:pt x="325966" y="31079"/>
                </a:cubicBezTo>
                <a:cubicBezTo>
                  <a:pt x="267386" y="9111"/>
                  <a:pt x="333010" y="34601"/>
                  <a:pt x="292100" y="14146"/>
                </a:cubicBezTo>
                <a:cubicBezTo>
                  <a:pt x="288109" y="12150"/>
                  <a:pt x="283391" y="11908"/>
                  <a:pt x="279400" y="9912"/>
                </a:cubicBezTo>
                <a:cubicBezTo>
                  <a:pt x="274849" y="7637"/>
                  <a:pt x="271573" y="2908"/>
                  <a:pt x="266700" y="1446"/>
                </a:cubicBezTo>
                <a:cubicBezTo>
                  <a:pt x="257142" y="-1421"/>
                  <a:pt x="222250" y="740"/>
                  <a:pt x="203200" y="144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EEC283-95D0-626B-C391-8127B6098615}"/>
              </a:ext>
            </a:extLst>
          </p:cNvPr>
          <p:cNvSpPr txBox="1"/>
          <p:nvPr/>
        </p:nvSpPr>
        <p:spPr>
          <a:xfrm>
            <a:off x="509404" y="2161940"/>
            <a:ext cx="69986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It is said that companies that incorporate conflict resolution training, including </a:t>
            </a:r>
            <a:r>
              <a:rPr lang="en-US" sz="3600">
                <a:latin typeface="Baguet Script" panose="00000500000000000000" pitchFamily="2" charset="0"/>
              </a:rPr>
              <a:t>de-escalation</a:t>
            </a:r>
            <a:r>
              <a:rPr lang="en-US" sz="3200">
                <a:latin typeface="Baguet Script" panose="00000500000000000000" pitchFamily="2" charset="0"/>
              </a:rPr>
              <a:t> </a:t>
            </a:r>
            <a:r>
              <a:rPr lang="en-US" sz="3600">
                <a:latin typeface="Baguet Script" panose="00000500000000000000" pitchFamily="2" charset="0"/>
              </a:rPr>
              <a:t>techniques</a:t>
            </a:r>
            <a:r>
              <a:rPr lang="en-US" sz="3200">
                <a:latin typeface="Baguet Script" panose="00000500000000000000" pitchFamily="2" charset="0"/>
              </a:rPr>
              <a:t>, </a:t>
            </a:r>
            <a:r>
              <a:rPr lang="en-US" sz="3200"/>
              <a:t>reported that 90% of disputes were resolved without escalating to formal resolution process.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B8D1953-493D-046A-504F-D88BFAC74BF1}"/>
              </a:ext>
            </a:extLst>
          </p:cNvPr>
          <p:cNvSpPr/>
          <p:nvPr/>
        </p:nvSpPr>
        <p:spPr>
          <a:xfrm>
            <a:off x="9121275" y="4033965"/>
            <a:ext cx="550773" cy="526116"/>
          </a:xfrm>
          <a:custGeom>
            <a:avLst/>
            <a:gdLst>
              <a:gd name="connsiteX0" fmla="*/ 33062 w 550773"/>
              <a:gd name="connsiteY0" fmla="*/ 8404 h 526116"/>
              <a:gd name="connsiteX1" fmla="*/ 470091 w 550773"/>
              <a:gd name="connsiteY1" fmla="*/ 1681 h 526116"/>
              <a:gd name="connsiteX2" fmla="*/ 550773 w 550773"/>
              <a:gd name="connsiteY2" fmla="*/ 55469 h 526116"/>
              <a:gd name="connsiteX3" fmla="*/ 530603 w 550773"/>
              <a:gd name="connsiteY3" fmla="*/ 122704 h 526116"/>
              <a:gd name="connsiteX4" fmla="*/ 517156 w 550773"/>
              <a:gd name="connsiteY4" fmla="*/ 176492 h 526116"/>
              <a:gd name="connsiteX5" fmla="*/ 503709 w 550773"/>
              <a:gd name="connsiteY5" fmla="*/ 216834 h 526116"/>
              <a:gd name="connsiteX6" fmla="*/ 496985 w 550773"/>
              <a:gd name="connsiteY6" fmla="*/ 237004 h 526116"/>
              <a:gd name="connsiteX7" fmla="*/ 490262 w 550773"/>
              <a:gd name="connsiteY7" fmla="*/ 263898 h 526116"/>
              <a:gd name="connsiteX8" fmla="*/ 476815 w 550773"/>
              <a:gd name="connsiteY8" fmla="*/ 324410 h 526116"/>
              <a:gd name="connsiteX9" fmla="*/ 436473 w 550773"/>
              <a:gd name="connsiteY9" fmla="*/ 371475 h 526116"/>
              <a:gd name="connsiteX10" fmla="*/ 409579 w 550773"/>
              <a:gd name="connsiteY10" fmla="*/ 411816 h 526116"/>
              <a:gd name="connsiteX11" fmla="*/ 389409 w 550773"/>
              <a:gd name="connsiteY11" fmla="*/ 458881 h 526116"/>
              <a:gd name="connsiteX12" fmla="*/ 362515 w 550773"/>
              <a:gd name="connsiteY12" fmla="*/ 485775 h 526116"/>
              <a:gd name="connsiteX13" fmla="*/ 308726 w 550773"/>
              <a:gd name="connsiteY13" fmla="*/ 519392 h 526116"/>
              <a:gd name="connsiteX14" fmla="*/ 288556 w 550773"/>
              <a:gd name="connsiteY14" fmla="*/ 526116 h 526116"/>
              <a:gd name="connsiteX15" fmla="*/ 201150 w 550773"/>
              <a:gd name="connsiteY15" fmla="*/ 519392 h 526116"/>
              <a:gd name="connsiteX16" fmla="*/ 180979 w 550773"/>
              <a:gd name="connsiteY16" fmla="*/ 492498 h 526116"/>
              <a:gd name="connsiteX17" fmla="*/ 174256 w 550773"/>
              <a:gd name="connsiteY17" fmla="*/ 472328 h 526116"/>
              <a:gd name="connsiteX18" fmla="*/ 160809 w 550773"/>
              <a:gd name="connsiteY18" fmla="*/ 445434 h 526116"/>
              <a:gd name="connsiteX19" fmla="*/ 154085 w 550773"/>
              <a:gd name="connsiteY19" fmla="*/ 418540 h 526116"/>
              <a:gd name="connsiteX20" fmla="*/ 120468 w 550773"/>
              <a:gd name="connsiteY20" fmla="*/ 384922 h 526116"/>
              <a:gd name="connsiteX21" fmla="*/ 107021 w 550773"/>
              <a:gd name="connsiteY21" fmla="*/ 364751 h 526116"/>
              <a:gd name="connsiteX22" fmla="*/ 59956 w 550773"/>
              <a:gd name="connsiteY22" fmla="*/ 351304 h 526116"/>
              <a:gd name="connsiteX23" fmla="*/ 33062 w 550773"/>
              <a:gd name="connsiteY23" fmla="*/ 337857 h 526116"/>
              <a:gd name="connsiteX24" fmla="*/ 19615 w 550773"/>
              <a:gd name="connsiteY24" fmla="*/ 317687 h 526116"/>
              <a:gd name="connsiteX25" fmla="*/ 12891 w 550773"/>
              <a:gd name="connsiteY25" fmla="*/ 284069 h 526116"/>
              <a:gd name="connsiteX26" fmla="*/ 6168 w 550773"/>
              <a:gd name="connsiteY26" fmla="*/ 263898 h 526116"/>
              <a:gd name="connsiteX27" fmla="*/ 12891 w 550773"/>
              <a:gd name="connsiteY27" fmla="*/ 163045 h 526116"/>
              <a:gd name="connsiteX28" fmla="*/ 19615 w 550773"/>
              <a:gd name="connsiteY28" fmla="*/ 129428 h 526116"/>
              <a:gd name="connsiteX29" fmla="*/ 26338 w 550773"/>
              <a:gd name="connsiteY29" fmla="*/ 82363 h 526116"/>
              <a:gd name="connsiteX30" fmla="*/ 33062 w 550773"/>
              <a:gd name="connsiteY30" fmla="*/ 8404 h 52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50773" h="526116">
                <a:moveTo>
                  <a:pt x="33062" y="8404"/>
                </a:moveTo>
                <a:cubicBezTo>
                  <a:pt x="107021" y="-5043"/>
                  <a:pt x="324397" y="1681"/>
                  <a:pt x="470091" y="1681"/>
                </a:cubicBezTo>
                <a:cubicBezTo>
                  <a:pt x="558667" y="1681"/>
                  <a:pt x="541295" y="-10879"/>
                  <a:pt x="550773" y="55469"/>
                </a:cubicBezTo>
                <a:cubicBezTo>
                  <a:pt x="533543" y="158857"/>
                  <a:pt x="556660" y="44532"/>
                  <a:pt x="530603" y="122704"/>
                </a:cubicBezTo>
                <a:cubicBezTo>
                  <a:pt x="524759" y="140237"/>
                  <a:pt x="523000" y="158959"/>
                  <a:pt x="517156" y="176492"/>
                </a:cubicBezTo>
                <a:lnTo>
                  <a:pt x="503709" y="216834"/>
                </a:lnTo>
                <a:cubicBezTo>
                  <a:pt x="501468" y="223557"/>
                  <a:pt x="498704" y="230128"/>
                  <a:pt x="496985" y="237004"/>
                </a:cubicBezTo>
                <a:cubicBezTo>
                  <a:pt x="494744" y="245969"/>
                  <a:pt x="492340" y="254894"/>
                  <a:pt x="490262" y="263898"/>
                </a:cubicBezTo>
                <a:cubicBezTo>
                  <a:pt x="485616" y="284032"/>
                  <a:pt x="484233" y="305125"/>
                  <a:pt x="476815" y="324410"/>
                </a:cubicBezTo>
                <a:cubicBezTo>
                  <a:pt x="468680" y="345560"/>
                  <a:pt x="449513" y="354709"/>
                  <a:pt x="436473" y="371475"/>
                </a:cubicBezTo>
                <a:cubicBezTo>
                  <a:pt x="426551" y="384232"/>
                  <a:pt x="409579" y="411816"/>
                  <a:pt x="409579" y="411816"/>
                </a:cubicBezTo>
                <a:cubicBezTo>
                  <a:pt x="404386" y="427397"/>
                  <a:pt x="399380" y="445586"/>
                  <a:pt x="389409" y="458881"/>
                </a:cubicBezTo>
                <a:cubicBezTo>
                  <a:pt x="381802" y="469023"/>
                  <a:pt x="372056" y="477427"/>
                  <a:pt x="362515" y="485775"/>
                </a:cubicBezTo>
                <a:cubicBezTo>
                  <a:pt x="343981" y="501992"/>
                  <a:pt x="330994" y="509848"/>
                  <a:pt x="308726" y="519392"/>
                </a:cubicBezTo>
                <a:cubicBezTo>
                  <a:pt x="302212" y="522184"/>
                  <a:pt x="295279" y="523875"/>
                  <a:pt x="288556" y="526116"/>
                </a:cubicBezTo>
                <a:cubicBezTo>
                  <a:pt x="259421" y="523875"/>
                  <a:pt x="229041" y="528108"/>
                  <a:pt x="201150" y="519392"/>
                </a:cubicBezTo>
                <a:cubicBezTo>
                  <a:pt x="190454" y="516050"/>
                  <a:pt x="186539" y="502227"/>
                  <a:pt x="180979" y="492498"/>
                </a:cubicBezTo>
                <a:cubicBezTo>
                  <a:pt x="177463" y="486345"/>
                  <a:pt x="177048" y="478842"/>
                  <a:pt x="174256" y="472328"/>
                </a:cubicBezTo>
                <a:cubicBezTo>
                  <a:pt x="170308" y="463116"/>
                  <a:pt x="164328" y="454819"/>
                  <a:pt x="160809" y="445434"/>
                </a:cubicBezTo>
                <a:cubicBezTo>
                  <a:pt x="157564" y="436782"/>
                  <a:pt x="159211" y="426229"/>
                  <a:pt x="154085" y="418540"/>
                </a:cubicBezTo>
                <a:cubicBezTo>
                  <a:pt x="145294" y="405354"/>
                  <a:pt x="129258" y="398108"/>
                  <a:pt x="120468" y="384922"/>
                </a:cubicBezTo>
                <a:cubicBezTo>
                  <a:pt x="115986" y="378198"/>
                  <a:pt x="113331" y="369799"/>
                  <a:pt x="107021" y="364751"/>
                </a:cubicBezTo>
                <a:cubicBezTo>
                  <a:pt x="102243" y="360929"/>
                  <a:pt x="62225" y="352155"/>
                  <a:pt x="59956" y="351304"/>
                </a:cubicBezTo>
                <a:cubicBezTo>
                  <a:pt x="50571" y="347785"/>
                  <a:pt x="42027" y="342339"/>
                  <a:pt x="33062" y="337857"/>
                </a:cubicBezTo>
                <a:cubicBezTo>
                  <a:pt x="28580" y="331134"/>
                  <a:pt x="22452" y="325253"/>
                  <a:pt x="19615" y="317687"/>
                </a:cubicBezTo>
                <a:cubicBezTo>
                  <a:pt x="15602" y="306987"/>
                  <a:pt x="15663" y="295156"/>
                  <a:pt x="12891" y="284069"/>
                </a:cubicBezTo>
                <a:cubicBezTo>
                  <a:pt x="11172" y="277193"/>
                  <a:pt x="8409" y="270622"/>
                  <a:pt x="6168" y="263898"/>
                </a:cubicBezTo>
                <a:cubicBezTo>
                  <a:pt x="8409" y="230280"/>
                  <a:pt x="9538" y="196570"/>
                  <a:pt x="12891" y="163045"/>
                </a:cubicBezTo>
                <a:cubicBezTo>
                  <a:pt x="14028" y="151674"/>
                  <a:pt x="17736" y="140700"/>
                  <a:pt x="19615" y="129428"/>
                </a:cubicBezTo>
                <a:cubicBezTo>
                  <a:pt x="22220" y="113796"/>
                  <a:pt x="24244" y="98072"/>
                  <a:pt x="26338" y="82363"/>
                </a:cubicBezTo>
                <a:cubicBezTo>
                  <a:pt x="33340" y="29848"/>
                  <a:pt x="-40897" y="21851"/>
                  <a:pt x="33062" y="840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A0341E-EF75-6326-3CBF-5997BC474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2"/>
          <a:stretch/>
        </p:blipFill>
        <p:spPr>
          <a:xfrm>
            <a:off x="6821272" y="2161940"/>
            <a:ext cx="5370728" cy="45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25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5C2F7-A59E-E81B-E626-E493D0225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9553F334-EEAA-6D19-5A72-2DFFDAB753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780CE29C-E285-F93B-4CF9-0F31BC4184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3318F6-EF9B-ECCD-9CC0-DAF56CEDAA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oster with text and green leaves&#10;&#10;Description automatically generated">
            <a:extLst>
              <a:ext uri="{FF2B5EF4-FFF2-40B4-BE49-F238E27FC236}">
                <a16:creationId xmlns:a16="http://schemas.microsoft.com/office/drawing/2014/main" id="{14F05091-574F-A0FC-A2A4-8263BA07F8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70" y="367259"/>
            <a:ext cx="4591050" cy="6123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5965F-34E9-1A3D-A4D0-2E91CECA73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058488"/>
            <a:ext cx="6966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Share and read aloud the </a:t>
            </a:r>
          </a:p>
          <a:p>
            <a:pPr algn="ctr"/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“</a:t>
            </a:r>
            <a:r>
              <a:rPr lang="en-US" sz="3600" b="1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NICE NUGGETS</a:t>
            </a:r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” </a:t>
            </a:r>
          </a:p>
          <a:p>
            <a:pPr algn="ctr"/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poster with your staff. </a:t>
            </a:r>
          </a:p>
          <a:p>
            <a:pPr algn="ctr"/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Post it in a visible area for your staff to review as they please.</a:t>
            </a:r>
            <a:endParaRPr lang="en-US" sz="3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CFEA6D-768D-1748-0F34-081FD8CC9D6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14262" y="899358"/>
            <a:ext cx="3737611" cy="1887922"/>
            <a:chOff x="1663280" y="934107"/>
            <a:chExt cx="3737611" cy="18879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48949D-2237-1C69-41A0-EC2BF622F9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3280" y="934107"/>
              <a:ext cx="3737611" cy="188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243803-31B5-D6EF-CF80-0ABC4AE3A3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b="19495"/>
            <a:stretch/>
          </p:blipFill>
          <p:spPr>
            <a:xfrm>
              <a:off x="1663280" y="993201"/>
              <a:ext cx="3734078" cy="1828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791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35C2F-48A4-D325-5260-FAB44442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BFC8F6CB-2BC4-9281-72A5-A2F8A12810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2242A3A9-3020-13AF-F2EE-4718B46DA5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0F8DB9-43C4-86A5-BAAF-E27B919F8C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2A3F2-AE53-14E8-0C8C-511D4B66A7A0}"/>
              </a:ext>
            </a:extLst>
          </p:cNvPr>
          <p:cNvSpPr txBox="1"/>
          <p:nvPr/>
        </p:nvSpPr>
        <p:spPr>
          <a:xfrm>
            <a:off x="5921913" y="1338422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E294C-A0A1-9B19-7E8A-B8359CF73D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2763" y="2598056"/>
            <a:ext cx="56695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Please enjoy the summary handout and retain throughout the </a:t>
            </a:r>
          </a:p>
          <a:p>
            <a:pPr algn="ctr"/>
            <a:r>
              <a:rPr lang="en-US" sz="3600" b="1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NICE Workshop Program </a:t>
            </a:r>
          </a:p>
          <a:p>
            <a:pPr algn="ctr"/>
            <a:r>
              <a:rPr lang="en-US" sz="3600">
                <a:solidFill>
                  <a:srgbClr val="000000"/>
                </a:solidFill>
                <a:ea typeface="Handy Casual"/>
                <a:cs typeface="Handy Casual"/>
                <a:sym typeface="Handy Casual"/>
              </a:rPr>
              <a:t>in your 3-ring binder!</a:t>
            </a:r>
          </a:p>
        </p:txBody>
      </p:sp>
      <p:pic>
        <p:nvPicPr>
          <p:cNvPr id="7" name="Picture 6" descr="A poster of a conversation and conversation tips&#10;&#10;Description automatically generated with medium confidence">
            <a:extLst>
              <a:ext uri="{FF2B5EF4-FFF2-40B4-BE49-F238E27FC236}">
                <a16:creationId xmlns:a16="http://schemas.microsoft.com/office/drawing/2014/main" id="{5964F59D-C712-5CF2-2873-F6D5AA895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0" y="426027"/>
            <a:ext cx="4367960" cy="6005946"/>
          </a:xfrm>
          <a:prstGeom prst="rect">
            <a:avLst/>
          </a:prstGeom>
        </p:spPr>
      </p:pic>
      <p:pic>
        <p:nvPicPr>
          <p:cNvPr id="19" name="Picture 18" descr="A blue and orange letters on a black background&#10;&#10;Description automatically generated">
            <a:extLst>
              <a:ext uri="{FF2B5EF4-FFF2-40B4-BE49-F238E27FC236}">
                <a16:creationId xmlns:a16="http://schemas.microsoft.com/office/drawing/2014/main" id="{4467740E-7752-53CF-95C8-370CDD8A2C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90" y="1336866"/>
            <a:ext cx="4242461" cy="7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2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91F3-5763-B73D-EF17-D5F5104DD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378FF460-7EBA-FACC-63AE-835CF71014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1BEB52C4-5317-3F1C-0F62-E4FAF3C6A0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C57148-33C0-54B4-FF97-84D547C184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2AF98-5180-8384-0262-3B398DBF9432}"/>
              </a:ext>
            </a:extLst>
          </p:cNvPr>
          <p:cNvSpPr txBox="1"/>
          <p:nvPr/>
        </p:nvSpPr>
        <p:spPr>
          <a:xfrm>
            <a:off x="420472" y="1246228"/>
            <a:ext cx="11351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ea typeface="Calibri" panose="020F0502020204030204" pitchFamily="34" charset="0"/>
                <a:cs typeface="Calibri" panose="020F0502020204030204" pitchFamily="34" charset="0"/>
              </a:rPr>
              <a:t>To enhance communication skills and reduce conflict. </a:t>
            </a:r>
          </a:p>
          <a:p>
            <a:pPr algn="ctr"/>
            <a:r>
              <a:rPr lang="en-US" sz="2800">
                <a:ea typeface="Calibri" panose="020F0502020204030204" pitchFamily="34" charset="0"/>
                <a:cs typeface="Calibri" panose="020F0502020204030204" pitchFamily="34" charset="0"/>
              </a:rPr>
              <a:t>De-escalation is about understanding, adapting, and responding calmly.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BC345-68C9-9CA3-EEF6-A28B21BC6662}"/>
              </a:ext>
            </a:extLst>
          </p:cNvPr>
          <p:cNvSpPr txBox="1"/>
          <p:nvPr/>
        </p:nvSpPr>
        <p:spPr>
          <a:xfrm>
            <a:off x="5921913" y="1338422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73F1-DC24-0D48-7263-5AB396B5D58A}"/>
              </a:ext>
            </a:extLst>
          </p:cNvPr>
          <p:cNvSpPr txBox="1"/>
          <p:nvPr/>
        </p:nvSpPr>
        <p:spPr>
          <a:xfrm>
            <a:off x="2274160" y="2583"/>
            <a:ext cx="74174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latin typeface="Baguet Script" panose="00000500000000000000" pitchFamily="2" charset="0"/>
              </a:rPr>
              <a:t>Learning Goals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04EC73E-99BA-CC30-F2CF-89DAD7AA9F6E}"/>
              </a:ext>
            </a:extLst>
          </p:cNvPr>
          <p:cNvSpPr/>
          <p:nvPr/>
        </p:nvSpPr>
        <p:spPr>
          <a:xfrm>
            <a:off x="8458624" y="2787623"/>
            <a:ext cx="972224" cy="1173759"/>
          </a:xfrm>
          <a:custGeom>
            <a:avLst/>
            <a:gdLst>
              <a:gd name="connsiteX0" fmla="*/ 203200 w 432493"/>
              <a:gd name="connsiteY0" fmla="*/ 1446 h 522146"/>
              <a:gd name="connsiteX1" fmla="*/ 152400 w 432493"/>
              <a:gd name="connsiteY1" fmla="*/ 5679 h 522146"/>
              <a:gd name="connsiteX2" fmla="*/ 135466 w 432493"/>
              <a:gd name="connsiteY2" fmla="*/ 14146 h 522146"/>
              <a:gd name="connsiteX3" fmla="*/ 118533 w 432493"/>
              <a:gd name="connsiteY3" fmla="*/ 18379 h 522146"/>
              <a:gd name="connsiteX4" fmla="*/ 84666 w 432493"/>
              <a:gd name="connsiteY4" fmla="*/ 43779 h 522146"/>
              <a:gd name="connsiteX5" fmla="*/ 71966 w 432493"/>
              <a:gd name="connsiteY5" fmla="*/ 56479 h 522146"/>
              <a:gd name="connsiteX6" fmla="*/ 59266 w 432493"/>
              <a:gd name="connsiteY6" fmla="*/ 64946 h 522146"/>
              <a:gd name="connsiteX7" fmla="*/ 50800 w 432493"/>
              <a:gd name="connsiteY7" fmla="*/ 77646 h 522146"/>
              <a:gd name="connsiteX8" fmla="*/ 38100 w 432493"/>
              <a:gd name="connsiteY8" fmla="*/ 90346 h 522146"/>
              <a:gd name="connsiteX9" fmla="*/ 29633 w 432493"/>
              <a:gd name="connsiteY9" fmla="*/ 107279 h 522146"/>
              <a:gd name="connsiteX10" fmla="*/ 21166 w 432493"/>
              <a:gd name="connsiteY10" fmla="*/ 119979 h 522146"/>
              <a:gd name="connsiteX11" fmla="*/ 12700 w 432493"/>
              <a:gd name="connsiteY11" fmla="*/ 145379 h 522146"/>
              <a:gd name="connsiteX12" fmla="*/ 8466 w 432493"/>
              <a:gd name="connsiteY12" fmla="*/ 175012 h 522146"/>
              <a:gd name="connsiteX13" fmla="*/ 4233 w 432493"/>
              <a:gd name="connsiteY13" fmla="*/ 191946 h 522146"/>
              <a:gd name="connsiteX14" fmla="*/ 0 w 432493"/>
              <a:gd name="connsiteY14" fmla="*/ 213112 h 522146"/>
              <a:gd name="connsiteX15" fmla="*/ 16933 w 432493"/>
              <a:gd name="connsiteY15" fmla="*/ 302012 h 522146"/>
              <a:gd name="connsiteX16" fmla="*/ 25400 w 432493"/>
              <a:gd name="connsiteY16" fmla="*/ 314712 h 522146"/>
              <a:gd name="connsiteX17" fmla="*/ 46566 w 432493"/>
              <a:gd name="connsiteY17" fmla="*/ 331646 h 522146"/>
              <a:gd name="connsiteX18" fmla="*/ 71966 w 432493"/>
              <a:gd name="connsiteY18" fmla="*/ 357046 h 522146"/>
              <a:gd name="connsiteX19" fmla="*/ 88900 w 432493"/>
              <a:gd name="connsiteY19" fmla="*/ 399379 h 522146"/>
              <a:gd name="connsiteX20" fmla="*/ 101600 w 432493"/>
              <a:gd name="connsiteY20" fmla="*/ 429012 h 522146"/>
              <a:gd name="connsiteX21" fmla="*/ 110066 w 432493"/>
              <a:gd name="connsiteY21" fmla="*/ 471346 h 522146"/>
              <a:gd name="connsiteX22" fmla="*/ 114300 w 432493"/>
              <a:gd name="connsiteY22" fmla="*/ 488279 h 522146"/>
              <a:gd name="connsiteX23" fmla="*/ 135466 w 432493"/>
              <a:gd name="connsiteY23" fmla="*/ 509446 h 522146"/>
              <a:gd name="connsiteX24" fmla="*/ 186266 w 432493"/>
              <a:gd name="connsiteY24" fmla="*/ 522146 h 522146"/>
              <a:gd name="connsiteX25" fmla="*/ 304800 w 432493"/>
              <a:gd name="connsiteY25" fmla="*/ 517912 h 522146"/>
              <a:gd name="connsiteX26" fmla="*/ 338666 w 432493"/>
              <a:gd name="connsiteY26" fmla="*/ 509446 h 522146"/>
              <a:gd name="connsiteX27" fmla="*/ 330200 w 432493"/>
              <a:gd name="connsiteY27" fmla="*/ 492512 h 522146"/>
              <a:gd name="connsiteX28" fmla="*/ 325966 w 432493"/>
              <a:gd name="connsiteY28" fmla="*/ 475579 h 522146"/>
              <a:gd name="connsiteX29" fmla="*/ 338666 w 432493"/>
              <a:gd name="connsiteY29" fmla="*/ 454412 h 522146"/>
              <a:gd name="connsiteX30" fmla="*/ 351366 w 432493"/>
              <a:gd name="connsiteY30" fmla="*/ 445946 h 522146"/>
              <a:gd name="connsiteX31" fmla="*/ 359833 w 432493"/>
              <a:gd name="connsiteY31" fmla="*/ 407846 h 522146"/>
              <a:gd name="connsiteX32" fmla="*/ 368300 w 432493"/>
              <a:gd name="connsiteY32" fmla="*/ 395146 h 522146"/>
              <a:gd name="connsiteX33" fmla="*/ 385233 w 432493"/>
              <a:gd name="connsiteY33" fmla="*/ 361279 h 522146"/>
              <a:gd name="connsiteX34" fmla="*/ 389466 w 432493"/>
              <a:gd name="connsiteY34" fmla="*/ 340112 h 522146"/>
              <a:gd name="connsiteX35" fmla="*/ 402166 w 432493"/>
              <a:gd name="connsiteY35" fmla="*/ 323179 h 522146"/>
              <a:gd name="connsiteX36" fmla="*/ 410633 w 432493"/>
              <a:gd name="connsiteY36" fmla="*/ 306246 h 522146"/>
              <a:gd name="connsiteX37" fmla="*/ 423333 w 432493"/>
              <a:gd name="connsiteY37" fmla="*/ 230046 h 522146"/>
              <a:gd name="connsiteX38" fmla="*/ 427566 w 432493"/>
              <a:gd name="connsiteY38" fmla="*/ 217346 h 522146"/>
              <a:gd name="connsiteX39" fmla="*/ 427566 w 432493"/>
              <a:gd name="connsiteY39" fmla="*/ 124212 h 522146"/>
              <a:gd name="connsiteX40" fmla="*/ 397933 w 432493"/>
              <a:gd name="connsiteY40" fmla="*/ 86112 h 522146"/>
              <a:gd name="connsiteX41" fmla="*/ 372533 w 432493"/>
              <a:gd name="connsiteY41" fmla="*/ 52246 h 522146"/>
              <a:gd name="connsiteX42" fmla="*/ 325966 w 432493"/>
              <a:gd name="connsiteY42" fmla="*/ 31079 h 522146"/>
              <a:gd name="connsiteX43" fmla="*/ 292100 w 432493"/>
              <a:gd name="connsiteY43" fmla="*/ 14146 h 522146"/>
              <a:gd name="connsiteX44" fmla="*/ 279400 w 432493"/>
              <a:gd name="connsiteY44" fmla="*/ 9912 h 522146"/>
              <a:gd name="connsiteX45" fmla="*/ 266700 w 432493"/>
              <a:gd name="connsiteY45" fmla="*/ 1446 h 522146"/>
              <a:gd name="connsiteX46" fmla="*/ 203200 w 432493"/>
              <a:gd name="connsiteY46" fmla="*/ 1446 h 52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2493" h="522146">
                <a:moveTo>
                  <a:pt x="203200" y="1446"/>
                </a:moveTo>
                <a:cubicBezTo>
                  <a:pt x="184150" y="2152"/>
                  <a:pt x="169101" y="2548"/>
                  <a:pt x="152400" y="5679"/>
                </a:cubicBezTo>
                <a:cubicBezTo>
                  <a:pt x="146197" y="6842"/>
                  <a:pt x="141375" y="11930"/>
                  <a:pt x="135466" y="14146"/>
                </a:cubicBezTo>
                <a:cubicBezTo>
                  <a:pt x="130018" y="16189"/>
                  <a:pt x="124177" y="16968"/>
                  <a:pt x="118533" y="18379"/>
                </a:cubicBezTo>
                <a:cubicBezTo>
                  <a:pt x="88533" y="48379"/>
                  <a:pt x="126747" y="12219"/>
                  <a:pt x="84666" y="43779"/>
                </a:cubicBezTo>
                <a:cubicBezTo>
                  <a:pt x="79877" y="47371"/>
                  <a:pt x="76565" y="52646"/>
                  <a:pt x="71966" y="56479"/>
                </a:cubicBezTo>
                <a:cubicBezTo>
                  <a:pt x="68057" y="59736"/>
                  <a:pt x="63499" y="62124"/>
                  <a:pt x="59266" y="64946"/>
                </a:cubicBezTo>
                <a:cubicBezTo>
                  <a:pt x="56444" y="69179"/>
                  <a:pt x="54057" y="73737"/>
                  <a:pt x="50800" y="77646"/>
                </a:cubicBezTo>
                <a:cubicBezTo>
                  <a:pt x="46967" y="82245"/>
                  <a:pt x="41580" y="85474"/>
                  <a:pt x="38100" y="90346"/>
                </a:cubicBezTo>
                <a:cubicBezTo>
                  <a:pt x="34432" y="95481"/>
                  <a:pt x="32764" y="101800"/>
                  <a:pt x="29633" y="107279"/>
                </a:cubicBezTo>
                <a:cubicBezTo>
                  <a:pt x="27109" y="111696"/>
                  <a:pt x="23988" y="115746"/>
                  <a:pt x="21166" y="119979"/>
                </a:cubicBezTo>
                <a:cubicBezTo>
                  <a:pt x="18344" y="128446"/>
                  <a:pt x="13962" y="136544"/>
                  <a:pt x="12700" y="145379"/>
                </a:cubicBezTo>
                <a:cubicBezTo>
                  <a:pt x="11289" y="155257"/>
                  <a:pt x="10251" y="165195"/>
                  <a:pt x="8466" y="175012"/>
                </a:cubicBezTo>
                <a:cubicBezTo>
                  <a:pt x="7425" y="180736"/>
                  <a:pt x="5495" y="186266"/>
                  <a:pt x="4233" y="191946"/>
                </a:cubicBezTo>
                <a:cubicBezTo>
                  <a:pt x="2672" y="198970"/>
                  <a:pt x="1411" y="206057"/>
                  <a:pt x="0" y="213112"/>
                </a:cubicBezTo>
                <a:cubicBezTo>
                  <a:pt x="6472" y="268130"/>
                  <a:pt x="-1623" y="269540"/>
                  <a:pt x="16933" y="302012"/>
                </a:cubicBezTo>
                <a:cubicBezTo>
                  <a:pt x="19457" y="306429"/>
                  <a:pt x="21802" y="311114"/>
                  <a:pt x="25400" y="314712"/>
                </a:cubicBezTo>
                <a:cubicBezTo>
                  <a:pt x="31789" y="321101"/>
                  <a:pt x="40177" y="325257"/>
                  <a:pt x="46566" y="331646"/>
                </a:cubicBezTo>
                <a:cubicBezTo>
                  <a:pt x="78069" y="363150"/>
                  <a:pt x="42038" y="337093"/>
                  <a:pt x="71966" y="357046"/>
                </a:cubicBezTo>
                <a:cubicBezTo>
                  <a:pt x="77611" y="371157"/>
                  <a:pt x="82104" y="385785"/>
                  <a:pt x="88900" y="399379"/>
                </a:cubicBezTo>
                <a:cubicBezTo>
                  <a:pt x="99362" y="420303"/>
                  <a:pt x="95370" y="410325"/>
                  <a:pt x="101600" y="429012"/>
                </a:cubicBezTo>
                <a:cubicBezTo>
                  <a:pt x="108822" y="479568"/>
                  <a:pt x="101624" y="441799"/>
                  <a:pt x="110066" y="471346"/>
                </a:cubicBezTo>
                <a:cubicBezTo>
                  <a:pt x="111664" y="476940"/>
                  <a:pt x="112008" y="482931"/>
                  <a:pt x="114300" y="488279"/>
                </a:cubicBezTo>
                <a:cubicBezTo>
                  <a:pt x="118387" y="497816"/>
                  <a:pt x="125734" y="505553"/>
                  <a:pt x="135466" y="509446"/>
                </a:cubicBezTo>
                <a:cubicBezTo>
                  <a:pt x="151123" y="515709"/>
                  <a:pt x="169661" y="518824"/>
                  <a:pt x="186266" y="522146"/>
                </a:cubicBezTo>
                <a:cubicBezTo>
                  <a:pt x="225777" y="520735"/>
                  <a:pt x="265400" y="521195"/>
                  <a:pt x="304800" y="517912"/>
                </a:cubicBezTo>
                <a:cubicBezTo>
                  <a:pt x="316396" y="516946"/>
                  <a:pt x="330438" y="517674"/>
                  <a:pt x="338666" y="509446"/>
                </a:cubicBezTo>
                <a:cubicBezTo>
                  <a:pt x="343128" y="504984"/>
                  <a:pt x="332416" y="498421"/>
                  <a:pt x="330200" y="492512"/>
                </a:cubicBezTo>
                <a:cubicBezTo>
                  <a:pt x="328157" y="487064"/>
                  <a:pt x="327377" y="481223"/>
                  <a:pt x="325966" y="475579"/>
                </a:cubicBezTo>
                <a:cubicBezTo>
                  <a:pt x="330199" y="468523"/>
                  <a:pt x="333311" y="460659"/>
                  <a:pt x="338666" y="454412"/>
                </a:cubicBezTo>
                <a:cubicBezTo>
                  <a:pt x="341977" y="450549"/>
                  <a:pt x="348544" y="450179"/>
                  <a:pt x="351366" y="445946"/>
                </a:cubicBezTo>
                <a:cubicBezTo>
                  <a:pt x="353227" y="443154"/>
                  <a:pt x="359551" y="408598"/>
                  <a:pt x="359833" y="407846"/>
                </a:cubicBezTo>
                <a:cubicBezTo>
                  <a:pt x="361620" y="403082"/>
                  <a:pt x="365478" y="399379"/>
                  <a:pt x="368300" y="395146"/>
                </a:cubicBezTo>
                <a:cubicBezTo>
                  <a:pt x="380833" y="332477"/>
                  <a:pt x="361516" y="408714"/>
                  <a:pt x="385233" y="361279"/>
                </a:cubicBezTo>
                <a:cubicBezTo>
                  <a:pt x="388451" y="354843"/>
                  <a:pt x="386544" y="346687"/>
                  <a:pt x="389466" y="340112"/>
                </a:cubicBezTo>
                <a:cubicBezTo>
                  <a:pt x="392331" y="333665"/>
                  <a:pt x="398427" y="329162"/>
                  <a:pt x="402166" y="323179"/>
                </a:cubicBezTo>
                <a:cubicBezTo>
                  <a:pt x="405511" y="317828"/>
                  <a:pt x="407811" y="311890"/>
                  <a:pt x="410633" y="306246"/>
                </a:cubicBezTo>
                <a:cubicBezTo>
                  <a:pt x="413269" y="285158"/>
                  <a:pt x="416913" y="249309"/>
                  <a:pt x="423333" y="230046"/>
                </a:cubicBezTo>
                <a:lnTo>
                  <a:pt x="427566" y="217346"/>
                </a:lnTo>
                <a:cubicBezTo>
                  <a:pt x="431230" y="184379"/>
                  <a:pt x="436528" y="158266"/>
                  <a:pt x="427566" y="124212"/>
                </a:cubicBezTo>
                <a:cubicBezTo>
                  <a:pt x="421086" y="99589"/>
                  <a:pt x="409724" y="102619"/>
                  <a:pt x="397933" y="86112"/>
                </a:cubicBezTo>
                <a:cubicBezTo>
                  <a:pt x="383737" y="66238"/>
                  <a:pt x="396659" y="68330"/>
                  <a:pt x="372533" y="52246"/>
                </a:cubicBezTo>
                <a:cubicBezTo>
                  <a:pt x="346329" y="34776"/>
                  <a:pt x="346520" y="38787"/>
                  <a:pt x="325966" y="31079"/>
                </a:cubicBezTo>
                <a:cubicBezTo>
                  <a:pt x="267386" y="9111"/>
                  <a:pt x="333010" y="34601"/>
                  <a:pt x="292100" y="14146"/>
                </a:cubicBezTo>
                <a:cubicBezTo>
                  <a:pt x="288109" y="12150"/>
                  <a:pt x="283391" y="11908"/>
                  <a:pt x="279400" y="9912"/>
                </a:cubicBezTo>
                <a:cubicBezTo>
                  <a:pt x="274849" y="7637"/>
                  <a:pt x="271573" y="2908"/>
                  <a:pt x="266700" y="1446"/>
                </a:cubicBezTo>
                <a:cubicBezTo>
                  <a:pt x="257142" y="-1421"/>
                  <a:pt x="222250" y="740"/>
                  <a:pt x="203200" y="144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C5381BE-0231-3C47-FC53-38866DDDAE8D}"/>
              </a:ext>
            </a:extLst>
          </p:cNvPr>
          <p:cNvSpPr/>
          <p:nvPr/>
        </p:nvSpPr>
        <p:spPr>
          <a:xfrm>
            <a:off x="8700803" y="3931584"/>
            <a:ext cx="550773" cy="526116"/>
          </a:xfrm>
          <a:custGeom>
            <a:avLst/>
            <a:gdLst>
              <a:gd name="connsiteX0" fmla="*/ 33062 w 550773"/>
              <a:gd name="connsiteY0" fmla="*/ 8404 h 526116"/>
              <a:gd name="connsiteX1" fmla="*/ 470091 w 550773"/>
              <a:gd name="connsiteY1" fmla="*/ 1681 h 526116"/>
              <a:gd name="connsiteX2" fmla="*/ 550773 w 550773"/>
              <a:gd name="connsiteY2" fmla="*/ 55469 h 526116"/>
              <a:gd name="connsiteX3" fmla="*/ 530603 w 550773"/>
              <a:gd name="connsiteY3" fmla="*/ 122704 h 526116"/>
              <a:gd name="connsiteX4" fmla="*/ 517156 w 550773"/>
              <a:gd name="connsiteY4" fmla="*/ 176492 h 526116"/>
              <a:gd name="connsiteX5" fmla="*/ 503709 w 550773"/>
              <a:gd name="connsiteY5" fmla="*/ 216834 h 526116"/>
              <a:gd name="connsiteX6" fmla="*/ 496985 w 550773"/>
              <a:gd name="connsiteY6" fmla="*/ 237004 h 526116"/>
              <a:gd name="connsiteX7" fmla="*/ 490262 w 550773"/>
              <a:gd name="connsiteY7" fmla="*/ 263898 h 526116"/>
              <a:gd name="connsiteX8" fmla="*/ 476815 w 550773"/>
              <a:gd name="connsiteY8" fmla="*/ 324410 h 526116"/>
              <a:gd name="connsiteX9" fmla="*/ 436473 w 550773"/>
              <a:gd name="connsiteY9" fmla="*/ 371475 h 526116"/>
              <a:gd name="connsiteX10" fmla="*/ 409579 w 550773"/>
              <a:gd name="connsiteY10" fmla="*/ 411816 h 526116"/>
              <a:gd name="connsiteX11" fmla="*/ 389409 w 550773"/>
              <a:gd name="connsiteY11" fmla="*/ 458881 h 526116"/>
              <a:gd name="connsiteX12" fmla="*/ 362515 w 550773"/>
              <a:gd name="connsiteY12" fmla="*/ 485775 h 526116"/>
              <a:gd name="connsiteX13" fmla="*/ 308726 w 550773"/>
              <a:gd name="connsiteY13" fmla="*/ 519392 h 526116"/>
              <a:gd name="connsiteX14" fmla="*/ 288556 w 550773"/>
              <a:gd name="connsiteY14" fmla="*/ 526116 h 526116"/>
              <a:gd name="connsiteX15" fmla="*/ 201150 w 550773"/>
              <a:gd name="connsiteY15" fmla="*/ 519392 h 526116"/>
              <a:gd name="connsiteX16" fmla="*/ 180979 w 550773"/>
              <a:gd name="connsiteY16" fmla="*/ 492498 h 526116"/>
              <a:gd name="connsiteX17" fmla="*/ 174256 w 550773"/>
              <a:gd name="connsiteY17" fmla="*/ 472328 h 526116"/>
              <a:gd name="connsiteX18" fmla="*/ 160809 w 550773"/>
              <a:gd name="connsiteY18" fmla="*/ 445434 h 526116"/>
              <a:gd name="connsiteX19" fmla="*/ 154085 w 550773"/>
              <a:gd name="connsiteY19" fmla="*/ 418540 h 526116"/>
              <a:gd name="connsiteX20" fmla="*/ 120468 w 550773"/>
              <a:gd name="connsiteY20" fmla="*/ 384922 h 526116"/>
              <a:gd name="connsiteX21" fmla="*/ 107021 w 550773"/>
              <a:gd name="connsiteY21" fmla="*/ 364751 h 526116"/>
              <a:gd name="connsiteX22" fmla="*/ 59956 w 550773"/>
              <a:gd name="connsiteY22" fmla="*/ 351304 h 526116"/>
              <a:gd name="connsiteX23" fmla="*/ 33062 w 550773"/>
              <a:gd name="connsiteY23" fmla="*/ 337857 h 526116"/>
              <a:gd name="connsiteX24" fmla="*/ 19615 w 550773"/>
              <a:gd name="connsiteY24" fmla="*/ 317687 h 526116"/>
              <a:gd name="connsiteX25" fmla="*/ 12891 w 550773"/>
              <a:gd name="connsiteY25" fmla="*/ 284069 h 526116"/>
              <a:gd name="connsiteX26" fmla="*/ 6168 w 550773"/>
              <a:gd name="connsiteY26" fmla="*/ 263898 h 526116"/>
              <a:gd name="connsiteX27" fmla="*/ 12891 w 550773"/>
              <a:gd name="connsiteY27" fmla="*/ 163045 h 526116"/>
              <a:gd name="connsiteX28" fmla="*/ 19615 w 550773"/>
              <a:gd name="connsiteY28" fmla="*/ 129428 h 526116"/>
              <a:gd name="connsiteX29" fmla="*/ 26338 w 550773"/>
              <a:gd name="connsiteY29" fmla="*/ 82363 h 526116"/>
              <a:gd name="connsiteX30" fmla="*/ 33062 w 550773"/>
              <a:gd name="connsiteY30" fmla="*/ 8404 h 52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50773" h="526116">
                <a:moveTo>
                  <a:pt x="33062" y="8404"/>
                </a:moveTo>
                <a:cubicBezTo>
                  <a:pt x="107021" y="-5043"/>
                  <a:pt x="324397" y="1681"/>
                  <a:pt x="470091" y="1681"/>
                </a:cubicBezTo>
                <a:cubicBezTo>
                  <a:pt x="558667" y="1681"/>
                  <a:pt x="541295" y="-10879"/>
                  <a:pt x="550773" y="55469"/>
                </a:cubicBezTo>
                <a:cubicBezTo>
                  <a:pt x="533543" y="158857"/>
                  <a:pt x="556660" y="44532"/>
                  <a:pt x="530603" y="122704"/>
                </a:cubicBezTo>
                <a:cubicBezTo>
                  <a:pt x="524759" y="140237"/>
                  <a:pt x="523000" y="158959"/>
                  <a:pt x="517156" y="176492"/>
                </a:cubicBezTo>
                <a:lnTo>
                  <a:pt x="503709" y="216834"/>
                </a:lnTo>
                <a:cubicBezTo>
                  <a:pt x="501468" y="223557"/>
                  <a:pt x="498704" y="230128"/>
                  <a:pt x="496985" y="237004"/>
                </a:cubicBezTo>
                <a:cubicBezTo>
                  <a:pt x="494744" y="245969"/>
                  <a:pt x="492340" y="254894"/>
                  <a:pt x="490262" y="263898"/>
                </a:cubicBezTo>
                <a:cubicBezTo>
                  <a:pt x="485616" y="284032"/>
                  <a:pt x="484233" y="305125"/>
                  <a:pt x="476815" y="324410"/>
                </a:cubicBezTo>
                <a:cubicBezTo>
                  <a:pt x="468680" y="345560"/>
                  <a:pt x="449513" y="354709"/>
                  <a:pt x="436473" y="371475"/>
                </a:cubicBezTo>
                <a:cubicBezTo>
                  <a:pt x="426551" y="384232"/>
                  <a:pt x="409579" y="411816"/>
                  <a:pt x="409579" y="411816"/>
                </a:cubicBezTo>
                <a:cubicBezTo>
                  <a:pt x="404386" y="427397"/>
                  <a:pt x="399380" y="445586"/>
                  <a:pt x="389409" y="458881"/>
                </a:cubicBezTo>
                <a:cubicBezTo>
                  <a:pt x="381802" y="469023"/>
                  <a:pt x="372056" y="477427"/>
                  <a:pt x="362515" y="485775"/>
                </a:cubicBezTo>
                <a:cubicBezTo>
                  <a:pt x="343981" y="501992"/>
                  <a:pt x="330994" y="509848"/>
                  <a:pt x="308726" y="519392"/>
                </a:cubicBezTo>
                <a:cubicBezTo>
                  <a:pt x="302212" y="522184"/>
                  <a:pt x="295279" y="523875"/>
                  <a:pt x="288556" y="526116"/>
                </a:cubicBezTo>
                <a:cubicBezTo>
                  <a:pt x="259421" y="523875"/>
                  <a:pt x="229041" y="528108"/>
                  <a:pt x="201150" y="519392"/>
                </a:cubicBezTo>
                <a:cubicBezTo>
                  <a:pt x="190454" y="516050"/>
                  <a:pt x="186539" y="502227"/>
                  <a:pt x="180979" y="492498"/>
                </a:cubicBezTo>
                <a:cubicBezTo>
                  <a:pt x="177463" y="486345"/>
                  <a:pt x="177048" y="478842"/>
                  <a:pt x="174256" y="472328"/>
                </a:cubicBezTo>
                <a:cubicBezTo>
                  <a:pt x="170308" y="463116"/>
                  <a:pt x="164328" y="454819"/>
                  <a:pt x="160809" y="445434"/>
                </a:cubicBezTo>
                <a:cubicBezTo>
                  <a:pt x="157564" y="436782"/>
                  <a:pt x="159211" y="426229"/>
                  <a:pt x="154085" y="418540"/>
                </a:cubicBezTo>
                <a:cubicBezTo>
                  <a:pt x="145294" y="405354"/>
                  <a:pt x="129258" y="398108"/>
                  <a:pt x="120468" y="384922"/>
                </a:cubicBezTo>
                <a:cubicBezTo>
                  <a:pt x="115986" y="378198"/>
                  <a:pt x="113331" y="369799"/>
                  <a:pt x="107021" y="364751"/>
                </a:cubicBezTo>
                <a:cubicBezTo>
                  <a:pt x="102243" y="360929"/>
                  <a:pt x="62225" y="352155"/>
                  <a:pt x="59956" y="351304"/>
                </a:cubicBezTo>
                <a:cubicBezTo>
                  <a:pt x="50571" y="347785"/>
                  <a:pt x="42027" y="342339"/>
                  <a:pt x="33062" y="337857"/>
                </a:cubicBezTo>
                <a:cubicBezTo>
                  <a:pt x="28580" y="331134"/>
                  <a:pt x="22452" y="325253"/>
                  <a:pt x="19615" y="317687"/>
                </a:cubicBezTo>
                <a:cubicBezTo>
                  <a:pt x="15602" y="306987"/>
                  <a:pt x="15663" y="295156"/>
                  <a:pt x="12891" y="284069"/>
                </a:cubicBezTo>
                <a:cubicBezTo>
                  <a:pt x="11172" y="277193"/>
                  <a:pt x="8409" y="270622"/>
                  <a:pt x="6168" y="263898"/>
                </a:cubicBezTo>
                <a:cubicBezTo>
                  <a:pt x="8409" y="230280"/>
                  <a:pt x="9538" y="196570"/>
                  <a:pt x="12891" y="163045"/>
                </a:cubicBezTo>
                <a:cubicBezTo>
                  <a:pt x="14028" y="151674"/>
                  <a:pt x="17736" y="140700"/>
                  <a:pt x="19615" y="129428"/>
                </a:cubicBezTo>
                <a:cubicBezTo>
                  <a:pt x="22220" y="113796"/>
                  <a:pt x="24244" y="98072"/>
                  <a:pt x="26338" y="82363"/>
                </a:cubicBezTo>
                <a:cubicBezTo>
                  <a:pt x="33340" y="29848"/>
                  <a:pt x="-40897" y="21851"/>
                  <a:pt x="33062" y="840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D172E6F-218F-8448-0BD6-34E31DEDA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2"/>
          <a:stretch/>
        </p:blipFill>
        <p:spPr>
          <a:xfrm>
            <a:off x="6400800" y="2059559"/>
            <a:ext cx="5370728" cy="45387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6B2C5-4178-72D7-2781-3BCA8AC8FD0E}"/>
              </a:ext>
            </a:extLst>
          </p:cNvPr>
          <p:cNvGrpSpPr/>
          <p:nvPr/>
        </p:nvGrpSpPr>
        <p:grpSpPr>
          <a:xfrm>
            <a:off x="281521" y="2898827"/>
            <a:ext cx="7027102" cy="3077441"/>
            <a:chOff x="281521" y="3010309"/>
            <a:chExt cx="7027102" cy="30774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A57913-75CB-5BC3-2133-8D763E00F035}"/>
                </a:ext>
              </a:extLst>
            </p:cNvPr>
            <p:cNvGrpSpPr/>
            <p:nvPr/>
          </p:nvGrpSpPr>
          <p:grpSpPr>
            <a:xfrm>
              <a:off x="281521" y="3010309"/>
              <a:ext cx="7027102" cy="3077441"/>
              <a:chOff x="209637" y="3139341"/>
              <a:chExt cx="7027102" cy="30774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A1EE33-09EF-9894-0CAE-BB2E85E911CA}"/>
                  </a:ext>
                </a:extLst>
              </p:cNvPr>
              <p:cNvSpPr txBox="1"/>
              <p:nvPr/>
            </p:nvSpPr>
            <p:spPr>
              <a:xfrm>
                <a:off x="209637" y="3139341"/>
                <a:ext cx="7027102" cy="67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>
                    <a:ea typeface="Calibri" panose="020F0502020204030204" pitchFamily="34" charset="0"/>
                    <a:cs typeface="Calibri" panose="020F0502020204030204" pitchFamily="34" charset="0"/>
                  </a:rPr>
                  <a:t>Understanding the basics of de-escalation 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09D7C9-B2EB-0A13-9E3D-4A53EC478D8E}"/>
                  </a:ext>
                </a:extLst>
              </p:cNvPr>
              <p:cNvSpPr txBox="1"/>
              <p:nvPr/>
            </p:nvSpPr>
            <p:spPr>
              <a:xfrm>
                <a:off x="209637" y="3930641"/>
                <a:ext cx="702710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171450">
                  <a:buFont typeface="Arial" panose="020B0604020202020204" pitchFamily="34" charset="0"/>
                  <a:buChar char="•"/>
                </a:pPr>
                <a:r>
                  <a:rPr lang="en-US" sz="2800">
                    <a:ea typeface="Calibri" panose="020F0502020204030204" pitchFamily="34" charset="0"/>
                    <a:cs typeface="Calibri" panose="020F0502020204030204" pitchFamily="34" charset="0"/>
                  </a:rPr>
                  <a:t>Learning practical steps to handle unexpected challenges calmly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D84F23-1A17-80F4-FBBE-3AD90BB064A4}"/>
                  </a:ext>
                </a:extLst>
              </p:cNvPr>
              <p:cNvSpPr txBox="1"/>
              <p:nvPr/>
            </p:nvSpPr>
            <p:spPr>
              <a:xfrm>
                <a:off x="209637" y="4830077"/>
                <a:ext cx="7027102" cy="67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1682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>
                    <a:ea typeface="Calibri" panose="020F0502020204030204" pitchFamily="34" charset="0"/>
                    <a:cs typeface="Calibri" panose="020F0502020204030204" pitchFamily="34" charset="0"/>
                  </a:rPr>
                  <a:t>Non-threatening phrases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6BAE1F-4B3D-6BFF-37C1-7C0CB5F33E7D}"/>
                  </a:ext>
                </a:extLst>
              </p:cNvPr>
              <p:cNvSpPr txBox="1"/>
              <p:nvPr/>
            </p:nvSpPr>
            <p:spPr>
              <a:xfrm>
                <a:off x="209637" y="5540250"/>
                <a:ext cx="7027102" cy="67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7475">
                  <a:lnSpc>
                    <a:spcPct val="150000"/>
                  </a:lnSpc>
                </a:pPr>
                <a:endParaRPr lang="en-US" sz="2800">
                  <a:highlight>
                    <a:srgbClr val="FFFF00"/>
                  </a:highlight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15882A-6FEF-CBCF-6853-5E5AB4E38B06}"/>
                </a:ext>
              </a:extLst>
            </p:cNvPr>
            <p:cNvSpPr txBox="1"/>
            <p:nvPr/>
          </p:nvSpPr>
          <p:spPr>
            <a:xfrm>
              <a:off x="281521" y="5270940"/>
              <a:ext cx="7027102" cy="67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6827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>
                  <a:ea typeface="Calibri" panose="020F0502020204030204" pitchFamily="34" charset="0"/>
                  <a:cs typeface="Calibri" panose="020F0502020204030204" pitchFamily="34" charset="0"/>
                </a:rPr>
                <a:t>Progressive Discipline Flow Chart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99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EE3CE-FDC2-060D-5DF4-B30B7DF2F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3072BF83-8783-8E5F-9C0C-C1ABCD313C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CF64DE93-E03A-B9BE-82AF-0CEF10FECD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878B80-324A-BDDB-2783-3CA0646897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05980-7E93-9D94-BEBF-02DC6F964B87}"/>
              </a:ext>
            </a:extLst>
          </p:cNvPr>
          <p:cNvSpPr txBox="1"/>
          <p:nvPr/>
        </p:nvSpPr>
        <p:spPr>
          <a:xfrm>
            <a:off x="576261" y="3153095"/>
            <a:ext cx="53684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800"/>
              <a:t>Amplifying a situation by responding with heightened emotions, threats, or defensiveness.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411E7-3C3D-AFFD-DA13-88CF63BE176D}"/>
              </a:ext>
            </a:extLst>
          </p:cNvPr>
          <p:cNvSpPr txBox="1"/>
          <p:nvPr/>
        </p:nvSpPr>
        <p:spPr>
          <a:xfrm>
            <a:off x="576262" y="5104648"/>
            <a:ext cx="5368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800"/>
              <a:t>Often leads to conflict, misunderstandings, or unproductive outcomes.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5B3DB-AA60-913F-A881-901DE5B7B599}"/>
              </a:ext>
            </a:extLst>
          </p:cNvPr>
          <p:cNvSpPr txBox="1"/>
          <p:nvPr/>
        </p:nvSpPr>
        <p:spPr>
          <a:xfrm>
            <a:off x="6948927" y="3159533"/>
            <a:ext cx="4876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800"/>
              <a:t>Calming a situation by reducing tension, listening, and maintaining control.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1EB27-28DF-17CE-D0ED-39B8A6D95C7D}"/>
              </a:ext>
            </a:extLst>
          </p:cNvPr>
          <p:cNvSpPr txBox="1"/>
          <p:nvPr/>
        </p:nvSpPr>
        <p:spPr>
          <a:xfrm>
            <a:off x="6968508" y="4911855"/>
            <a:ext cx="4876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800"/>
              <a:t>Aims to restore collaboration, trust, and mutual respect.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E44FD0-13BB-37F6-D884-68E866620A7E}"/>
              </a:ext>
            </a:extLst>
          </p:cNvPr>
          <p:cNvCxnSpPr>
            <a:cxnSpLocks/>
          </p:cNvCxnSpPr>
          <p:nvPr/>
        </p:nvCxnSpPr>
        <p:spPr>
          <a:xfrm>
            <a:off x="6127849" y="2596793"/>
            <a:ext cx="0" cy="40324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4A25C0-F0A9-43BB-6F3F-ACC860A6767E}"/>
              </a:ext>
            </a:extLst>
          </p:cNvPr>
          <p:cNvGrpSpPr>
            <a:grpSpLocks/>
          </p:cNvGrpSpPr>
          <p:nvPr/>
        </p:nvGrpSpPr>
        <p:grpSpPr>
          <a:xfrm>
            <a:off x="1147557" y="2017470"/>
            <a:ext cx="3478837" cy="1015663"/>
            <a:chOff x="1169157" y="2149614"/>
            <a:chExt cx="3478837" cy="10156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EA323A-0B21-4EAE-E8ED-D08C9BC6FECC}"/>
                </a:ext>
              </a:extLst>
            </p:cNvPr>
            <p:cNvSpPr txBox="1">
              <a:spLocks/>
            </p:cNvSpPr>
            <p:nvPr/>
          </p:nvSpPr>
          <p:spPr>
            <a:xfrm>
              <a:off x="1169157" y="2149614"/>
              <a:ext cx="34788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aguet Script" panose="00000500000000000000" pitchFamily="2" charset="0"/>
                </a:rPr>
                <a:t>Escalation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936AA6-251D-0954-0EDC-5B7852AEFD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3306" y="3038242"/>
              <a:ext cx="2687553" cy="7074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2B59B8-97D2-10E6-68BA-DF138C1D52E0}"/>
              </a:ext>
            </a:extLst>
          </p:cNvPr>
          <p:cNvGrpSpPr/>
          <p:nvPr/>
        </p:nvGrpSpPr>
        <p:grpSpPr>
          <a:xfrm>
            <a:off x="7010932" y="2009512"/>
            <a:ext cx="4442242" cy="1015663"/>
            <a:chOff x="7054132" y="2152553"/>
            <a:chExt cx="4442242" cy="1015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C14FF4-A0F9-6420-DC9D-6DA859FD396B}"/>
                </a:ext>
              </a:extLst>
            </p:cNvPr>
            <p:cNvSpPr txBox="1"/>
            <p:nvPr/>
          </p:nvSpPr>
          <p:spPr>
            <a:xfrm>
              <a:off x="7054132" y="2152553"/>
              <a:ext cx="44422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aguet Script" panose="00000500000000000000" pitchFamily="2" charset="0"/>
                </a:rPr>
                <a:t>De-escalation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8E4E90-DB02-8EB1-3E69-F0634BC437C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988" y="3045316"/>
              <a:ext cx="3387436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CA6FF8C-0C9B-59D2-D3D8-9FC6C6AB49AA}"/>
              </a:ext>
            </a:extLst>
          </p:cNvPr>
          <p:cNvSpPr txBox="1">
            <a:spLocks/>
          </p:cNvSpPr>
          <p:nvPr/>
        </p:nvSpPr>
        <p:spPr>
          <a:xfrm>
            <a:off x="437364" y="265455"/>
            <a:ext cx="11490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atin typeface="Baguet Script" panose="00000500000000000000" pitchFamily="2" charset="0"/>
              </a:rPr>
              <a:t>Understanding the Difference </a:t>
            </a:r>
          </a:p>
        </p:txBody>
      </p:sp>
    </p:spTree>
    <p:extLst>
      <p:ext uri="{BB962C8B-B14F-4D97-AF65-F5344CB8AC3E}">
        <p14:creationId xmlns:p14="http://schemas.microsoft.com/office/powerpoint/2010/main" val="405364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95454-A716-5E45-F4B2-DC50DC5C4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2F11A1A6-76D1-FDD5-0CC2-835C845297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D1719A74-4BCC-372F-2308-3CB07C02C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40DD7A-B6D4-FBC3-937E-137790CC0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C7525-44C4-7B50-A6C0-3FF470BFE41D}"/>
              </a:ext>
            </a:extLst>
          </p:cNvPr>
          <p:cNvSpPr txBox="1"/>
          <p:nvPr/>
        </p:nvSpPr>
        <p:spPr>
          <a:xfrm>
            <a:off x="42214" y="1434574"/>
            <a:ext cx="11911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>
                <a:effectLst/>
                <a:latin typeface="Monotype Corsiva" panose="03010101010201010101" pitchFamily="66" charset="0"/>
              </a:rPr>
              <a:t>"10% of conflict is </a:t>
            </a:r>
            <a:r>
              <a:rPr lang="en-US" sz="8000" b="1">
                <a:latin typeface="Monotype Corsiva" panose="03010101010201010101" pitchFamily="66" charset="0"/>
              </a:rPr>
              <a:t>due to a difference in opinion</a:t>
            </a:r>
            <a:r>
              <a:rPr lang="en-US" sz="8000" b="1" i="0">
                <a:effectLst/>
                <a:latin typeface="Monotype Corsiva" panose="03010101010201010101" pitchFamily="66" charset="0"/>
              </a:rPr>
              <a:t>, and </a:t>
            </a:r>
          </a:p>
          <a:p>
            <a:pPr algn="ctr"/>
            <a:r>
              <a:rPr lang="en-US" sz="8000" b="1" i="0">
                <a:effectLst/>
                <a:latin typeface="Monotype Corsiva" panose="03010101010201010101" pitchFamily="66" charset="0"/>
              </a:rPr>
              <a:t>90% is due to delivery and tone"</a:t>
            </a:r>
            <a:endParaRPr lang="en-US" sz="8000" b="1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B4B41-4605-2DDD-4B9C-96B8E275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356F0F42-384C-1CFB-0417-B9375F60A4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94FFEDD8-F9FB-C0F5-5BE2-CBDDF9EB42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B083-FEE9-7624-6822-8A2011C679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70D05-299A-73C5-CE31-9CAEF30A5F8F}"/>
              </a:ext>
            </a:extLst>
          </p:cNvPr>
          <p:cNvSpPr txBox="1">
            <a:spLocks/>
          </p:cNvSpPr>
          <p:nvPr/>
        </p:nvSpPr>
        <p:spPr>
          <a:xfrm>
            <a:off x="350677" y="265455"/>
            <a:ext cx="11490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atin typeface="Baguet Script" panose="00000500000000000000" pitchFamily="2" charset="0"/>
              </a:rPr>
              <a:t>Understanding the Difference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DFB2F3-98AB-8284-B8C4-26524043E6BB}"/>
              </a:ext>
            </a:extLst>
          </p:cNvPr>
          <p:cNvCxnSpPr>
            <a:cxnSpLocks/>
          </p:cNvCxnSpPr>
          <p:nvPr/>
        </p:nvCxnSpPr>
        <p:spPr>
          <a:xfrm flipH="1">
            <a:off x="4514501" y="3469935"/>
            <a:ext cx="5289" cy="3276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8A516C1-CE71-9C93-EEC3-4C57DDA81F82}"/>
              </a:ext>
            </a:extLst>
          </p:cNvPr>
          <p:cNvGrpSpPr/>
          <p:nvPr/>
        </p:nvGrpSpPr>
        <p:grpSpPr>
          <a:xfrm>
            <a:off x="5097709" y="2398361"/>
            <a:ext cx="2820003" cy="830997"/>
            <a:chOff x="5097709" y="2398361"/>
            <a:chExt cx="2820003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B03E5C-1098-7659-E8B6-DE9DDBA577E9}"/>
                </a:ext>
              </a:extLst>
            </p:cNvPr>
            <p:cNvSpPr txBox="1">
              <a:spLocks/>
            </p:cNvSpPr>
            <p:nvPr/>
          </p:nvSpPr>
          <p:spPr>
            <a:xfrm>
              <a:off x="5097709" y="2398361"/>
              <a:ext cx="28200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Baguet Script" panose="00000500000000000000" pitchFamily="2" charset="0"/>
                </a:rPr>
                <a:t>Escalation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6FCCD5-BB6A-0F29-6FDB-1851175EF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573" y="3201482"/>
              <a:ext cx="2687553" cy="7074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F3034A-C7D8-F6F2-9FB3-BE602853110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386517" y="2391956"/>
            <a:ext cx="3589444" cy="830997"/>
            <a:chOff x="7535144" y="2244647"/>
            <a:chExt cx="3589444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AEE0C1-2304-E40D-FCAE-56AFD44C6C86}"/>
                </a:ext>
              </a:extLst>
            </p:cNvPr>
            <p:cNvSpPr txBox="1">
              <a:spLocks/>
            </p:cNvSpPr>
            <p:nvPr/>
          </p:nvSpPr>
          <p:spPr>
            <a:xfrm>
              <a:off x="7535144" y="2244647"/>
              <a:ext cx="3589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Baguet Script" panose="00000500000000000000" pitchFamily="2" charset="0"/>
                </a:rPr>
                <a:t>De-escalation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F8F712-69A8-B946-37C3-E396AF7D7DF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670988" y="3045316"/>
              <a:ext cx="3387436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73478A-7A8B-2DD1-01A2-586A2CF7B7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2"/>
          <a:stretch/>
        </p:blipFill>
        <p:spPr>
          <a:xfrm>
            <a:off x="833511" y="1519453"/>
            <a:ext cx="2856642" cy="2085010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D03B87-B004-1C94-9255-F3F5283A5D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8"/>
          <a:stretch/>
        </p:blipFill>
        <p:spPr>
          <a:xfrm>
            <a:off x="242113" y="1940684"/>
            <a:ext cx="1803248" cy="1490233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9AB719-BEB5-7523-0A67-BE33B78B29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/>
        </p:blipFill>
        <p:spPr>
          <a:xfrm>
            <a:off x="2741559" y="1999070"/>
            <a:ext cx="1777472" cy="14850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FF9578-4EE9-9170-5678-193065C75432}"/>
              </a:ext>
            </a:extLst>
          </p:cNvPr>
          <p:cNvSpPr txBox="1"/>
          <p:nvPr/>
        </p:nvSpPr>
        <p:spPr>
          <a:xfrm>
            <a:off x="4795031" y="3808869"/>
            <a:ext cx="3167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Loud, Aggressive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01259A-7355-421B-FB37-8587B200A1B0}"/>
              </a:ext>
            </a:extLst>
          </p:cNvPr>
          <p:cNvSpPr txBox="1"/>
          <p:nvPr/>
        </p:nvSpPr>
        <p:spPr>
          <a:xfrm>
            <a:off x="5166573" y="4652612"/>
            <a:ext cx="2350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Closed Off, </a:t>
            </a:r>
          </a:p>
          <a:p>
            <a:r>
              <a:rPr lang="en-US" sz="3200"/>
              <a:t>Threatening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DACF16-08EA-B38C-BA44-93F333B695A6}"/>
              </a:ext>
            </a:extLst>
          </p:cNvPr>
          <p:cNvSpPr txBox="1"/>
          <p:nvPr/>
        </p:nvSpPr>
        <p:spPr>
          <a:xfrm>
            <a:off x="5153097" y="5687427"/>
            <a:ext cx="23525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Defensive, </a:t>
            </a:r>
          </a:p>
          <a:p>
            <a:pPr algn="ctr"/>
            <a:r>
              <a:rPr lang="en-US" sz="3200"/>
              <a:t>Accusatory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1D10B1-A082-8665-2A02-F734248BC893}"/>
              </a:ext>
            </a:extLst>
          </p:cNvPr>
          <p:cNvSpPr txBox="1"/>
          <p:nvPr/>
        </p:nvSpPr>
        <p:spPr>
          <a:xfrm>
            <a:off x="8768124" y="3815227"/>
            <a:ext cx="264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Calm, Steady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AE57B3-2F42-1693-36BD-47A7C9EFDDDD}"/>
              </a:ext>
            </a:extLst>
          </p:cNvPr>
          <p:cNvSpPr txBox="1"/>
          <p:nvPr/>
        </p:nvSpPr>
        <p:spPr>
          <a:xfrm>
            <a:off x="8663620" y="4896357"/>
            <a:ext cx="285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Open, Relaxed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6A641B-3C9B-ACF0-21C7-8066C10437C5}"/>
              </a:ext>
            </a:extLst>
          </p:cNvPr>
          <p:cNvSpPr txBox="1"/>
          <p:nvPr/>
        </p:nvSpPr>
        <p:spPr>
          <a:xfrm>
            <a:off x="8717944" y="5709622"/>
            <a:ext cx="2996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Understanding, </a:t>
            </a:r>
          </a:p>
          <a:p>
            <a:pPr algn="ctr"/>
            <a:r>
              <a:rPr lang="en-US" sz="3200"/>
              <a:t>Empathetic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505938-07DD-140C-F12E-0911EC4DE546}"/>
              </a:ext>
            </a:extLst>
          </p:cNvPr>
          <p:cNvSpPr txBox="1">
            <a:spLocks/>
          </p:cNvSpPr>
          <p:nvPr/>
        </p:nvSpPr>
        <p:spPr>
          <a:xfrm>
            <a:off x="1490271" y="3612558"/>
            <a:ext cx="16914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Baguet Script" panose="00000500000000000000" pitchFamily="2" charset="0"/>
              </a:rPr>
              <a:t>Tone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5ED266E-0505-00A9-0B2B-F958A2A569B6}"/>
              </a:ext>
            </a:extLst>
          </p:cNvPr>
          <p:cNvCxnSpPr>
            <a:cxnSpLocks/>
          </p:cNvCxnSpPr>
          <p:nvPr/>
        </p:nvCxnSpPr>
        <p:spPr>
          <a:xfrm>
            <a:off x="8204866" y="2659116"/>
            <a:ext cx="0" cy="41055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403645-2C51-14A7-65B2-A8837DAE594D}"/>
              </a:ext>
            </a:extLst>
          </p:cNvPr>
          <p:cNvCxnSpPr>
            <a:cxnSpLocks/>
          </p:cNvCxnSpPr>
          <p:nvPr/>
        </p:nvCxnSpPr>
        <p:spPr>
          <a:xfrm>
            <a:off x="409187" y="4606053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F50FEE-768C-614C-C97E-A4398252A88C}"/>
              </a:ext>
            </a:extLst>
          </p:cNvPr>
          <p:cNvCxnSpPr>
            <a:cxnSpLocks/>
          </p:cNvCxnSpPr>
          <p:nvPr/>
        </p:nvCxnSpPr>
        <p:spPr>
          <a:xfrm>
            <a:off x="409187" y="5692617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BB65FC8-A988-3498-40CA-BFB2EB9A8030}"/>
              </a:ext>
            </a:extLst>
          </p:cNvPr>
          <p:cNvCxnSpPr>
            <a:cxnSpLocks/>
          </p:cNvCxnSpPr>
          <p:nvPr/>
        </p:nvCxnSpPr>
        <p:spPr>
          <a:xfrm>
            <a:off x="409187" y="3469935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3F40E4-5DA2-FBA8-0B31-C450A771C035}"/>
              </a:ext>
            </a:extLst>
          </p:cNvPr>
          <p:cNvSpPr txBox="1">
            <a:spLocks/>
          </p:cNvSpPr>
          <p:nvPr/>
        </p:nvSpPr>
        <p:spPr>
          <a:xfrm>
            <a:off x="191531" y="4817539"/>
            <a:ext cx="4411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latin typeface="Baguet Script" panose="00000500000000000000" pitchFamily="2" charset="0"/>
              </a:rPr>
              <a:t>Body Language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197826-02D6-8CBB-F534-B0AD86F63E01}"/>
              </a:ext>
            </a:extLst>
          </p:cNvPr>
          <p:cNvSpPr txBox="1">
            <a:spLocks/>
          </p:cNvSpPr>
          <p:nvPr/>
        </p:nvSpPr>
        <p:spPr>
          <a:xfrm>
            <a:off x="458551" y="5865616"/>
            <a:ext cx="3874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latin typeface="Baguet Script" panose="00000500000000000000" pitchFamily="2" charset="0"/>
              </a:rPr>
              <a:t>Response Style</a:t>
            </a:r>
          </a:p>
        </p:txBody>
      </p:sp>
    </p:spTree>
    <p:extLst>
      <p:ext uri="{BB962C8B-B14F-4D97-AF65-F5344CB8AC3E}">
        <p14:creationId xmlns:p14="http://schemas.microsoft.com/office/powerpoint/2010/main" val="17557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B7208-CE4D-CCEA-9A11-596CAB18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0595531D-C28C-AD43-7BC9-3C1D35AD1E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B605B343-736B-8DF6-863E-3D45C0C49F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7C7EEE-4559-525E-863F-38FFF8E962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27BA7-10AC-73BD-F862-9B68FFDB4648}"/>
              </a:ext>
            </a:extLst>
          </p:cNvPr>
          <p:cNvSpPr txBox="1"/>
          <p:nvPr/>
        </p:nvSpPr>
        <p:spPr>
          <a:xfrm>
            <a:off x="824965" y="-84600"/>
            <a:ext cx="11543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Baguet Script" panose="00000500000000000000" pitchFamily="2" charset="0"/>
              </a:rPr>
              <a:t>Escalation or De-escalation?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3BDE6-E81C-68FB-CF83-1FD55CB00F07}"/>
              </a:ext>
            </a:extLst>
          </p:cNvPr>
          <p:cNvSpPr txBox="1"/>
          <p:nvPr/>
        </p:nvSpPr>
        <p:spPr>
          <a:xfrm>
            <a:off x="206126" y="1260695"/>
            <a:ext cx="5248243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/>
              <a:t>Speaking quickly, interrupting, and using a sarcastic tone.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C6C87-FE1E-C03F-A4F9-6132DDC9EECA}"/>
              </a:ext>
            </a:extLst>
          </p:cNvPr>
          <p:cNvSpPr txBox="1"/>
          <p:nvPr/>
        </p:nvSpPr>
        <p:spPr>
          <a:xfrm>
            <a:off x="438749" y="2844229"/>
            <a:ext cx="4605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Baguet Script" panose="00000500000000000000" pitchFamily="2" charset="0"/>
              </a:rPr>
              <a:t>Escalation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24940-A95C-4F82-7811-56AEB045CE41}"/>
              </a:ext>
            </a:extLst>
          </p:cNvPr>
          <p:cNvSpPr txBox="1"/>
          <p:nvPr/>
        </p:nvSpPr>
        <p:spPr>
          <a:xfrm>
            <a:off x="392412" y="5628092"/>
            <a:ext cx="5201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Baguet Script" panose="00000500000000000000" pitchFamily="2" charset="0"/>
              </a:rPr>
              <a:t>De-Escalation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8B51F-AEAD-BF71-AC91-8ECEE7721F12}"/>
              </a:ext>
            </a:extLst>
          </p:cNvPr>
          <p:cNvSpPr txBox="1"/>
          <p:nvPr/>
        </p:nvSpPr>
        <p:spPr>
          <a:xfrm>
            <a:off x="6346752" y="1359574"/>
            <a:ext cx="5104865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/>
              <a:t>Rolling eyes, sighing loudly, and crossing arms.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F680F-52F7-59DF-D18C-7EC99E76B186}"/>
              </a:ext>
            </a:extLst>
          </p:cNvPr>
          <p:cNvSpPr txBox="1"/>
          <p:nvPr/>
        </p:nvSpPr>
        <p:spPr>
          <a:xfrm>
            <a:off x="6596674" y="2733327"/>
            <a:ext cx="4605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Baguet Script" panose="00000500000000000000" pitchFamily="2" charset="0"/>
              </a:rPr>
              <a:t>Escalation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23FC5-E405-1692-0EAE-B342151A1B73}"/>
              </a:ext>
            </a:extLst>
          </p:cNvPr>
          <p:cNvSpPr txBox="1"/>
          <p:nvPr/>
        </p:nvSpPr>
        <p:spPr>
          <a:xfrm>
            <a:off x="46982" y="4027947"/>
            <a:ext cx="5833072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/>
              <a:t>Nodding while listening, maintaining eye contact, and pausing before responding.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C89E7-9240-9416-BCDF-30F9A1583E7E}"/>
              </a:ext>
            </a:extLst>
          </p:cNvPr>
          <p:cNvSpPr txBox="1"/>
          <p:nvPr/>
        </p:nvSpPr>
        <p:spPr>
          <a:xfrm>
            <a:off x="6214194" y="3957870"/>
            <a:ext cx="5452128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/>
              <a:t>Speaking in a calm tone while keeping an open posture and relaxed arms.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0D3EAA-B017-3FFB-108F-FFA5D8D895E3}"/>
              </a:ext>
            </a:extLst>
          </p:cNvPr>
          <p:cNvSpPr txBox="1"/>
          <p:nvPr/>
        </p:nvSpPr>
        <p:spPr>
          <a:xfrm>
            <a:off x="6346752" y="5510126"/>
            <a:ext cx="5201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Baguet Script" panose="00000500000000000000" pitchFamily="2" charset="0"/>
              </a:rPr>
              <a:t>De-Escalation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CA55F3-2868-FC03-C951-3B99820C0AB4}"/>
              </a:ext>
            </a:extLst>
          </p:cNvPr>
          <p:cNvCxnSpPr>
            <a:cxnSpLocks/>
          </p:cNvCxnSpPr>
          <p:nvPr/>
        </p:nvCxnSpPr>
        <p:spPr>
          <a:xfrm flipV="1">
            <a:off x="300344" y="3876622"/>
            <a:ext cx="11466129" cy="22557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D95D98-EF47-E8BE-9460-735E20627ABA}"/>
              </a:ext>
            </a:extLst>
          </p:cNvPr>
          <p:cNvCxnSpPr>
            <a:cxnSpLocks/>
          </p:cNvCxnSpPr>
          <p:nvPr/>
        </p:nvCxnSpPr>
        <p:spPr>
          <a:xfrm>
            <a:off x="6033619" y="1161359"/>
            <a:ext cx="4490" cy="543052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48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71F3D-EF1A-3150-9D77-0D183C8E0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EB0AF170-A4BF-08A1-DF82-2203DC4886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1A565F0A-95B1-48F0-E949-BD6ACC254A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32E3E-9240-7193-3FC9-AAE9B5D263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790B1-683E-E019-FE4C-B76CA455CE2B}"/>
              </a:ext>
            </a:extLst>
          </p:cNvPr>
          <p:cNvSpPr txBox="1"/>
          <p:nvPr/>
        </p:nvSpPr>
        <p:spPr>
          <a:xfrm>
            <a:off x="1839745" y="2128464"/>
            <a:ext cx="3583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atin typeface="Christmas Bell - Personal Use" pitchFamily="50" charset="0"/>
              </a:rPr>
              <a:t>  </a:t>
            </a:r>
            <a:r>
              <a:rPr lang="en-US" sz="8800">
                <a:latin typeface="Amasis MT Pro" panose="02040504050005020304" pitchFamily="18" charset="0"/>
              </a:rPr>
              <a:t>“I”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B73D86-4B16-77DA-3978-6C234CB96156}"/>
              </a:ext>
            </a:extLst>
          </p:cNvPr>
          <p:cNvSpPr txBox="1"/>
          <p:nvPr/>
        </p:nvSpPr>
        <p:spPr>
          <a:xfrm>
            <a:off x="26401" y="21909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Effective communication is essential in the workplace, especially when resolving conflicts.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C0A19-9CAD-5A35-AF2B-137E60F9FA3F}"/>
              </a:ext>
            </a:extLst>
          </p:cNvPr>
          <p:cNvSpPr txBox="1"/>
          <p:nvPr/>
        </p:nvSpPr>
        <p:spPr>
          <a:xfrm>
            <a:off x="133580" y="4622522"/>
            <a:ext cx="5634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“</a:t>
            </a:r>
            <a:r>
              <a:rPr lang="en-US" sz="2400" b="1">
                <a:latin typeface="Amasis MT Pro" panose="02040504050005020304" pitchFamily="18" charset="0"/>
              </a:rPr>
              <a:t>I</a:t>
            </a:r>
            <a:r>
              <a:rPr lang="en-US" sz="2400"/>
              <a:t>” statements focus on expressing personal feelings and perspectives without assigning blame. This approach reduces defensiveness and keeps the conversation constructive.</a:t>
            </a:r>
          </a:p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40CC62-804C-4295-DA75-8D34D1D2224A}"/>
              </a:ext>
            </a:extLst>
          </p:cNvPr>
          <p:cNvSpPr txBox="1"/>
          <p:nvPr/>
        </p:nvSpPr>
        <p:spPr>
          <a:xfrm>
            <a:off x="6215412" y="4644407"/>
            <a:ext cx="5906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“</a:t>
            </a:r>
            <a:r>
              <a:rPr lang="en-US" sz="2400" b="1">
                <a:latin typeface="Amasis MT Pro" panose="02040504050005020304" pitchFamily="18" charset="0"/>
              </a:rPr>
              <a:t>You</a:t>
            </a:r>
            <a:r>
              <a:rPr lang="en-US" sz="2400"/>
              <a:t>” statements often place blame or assign fault, which can make the other person feel defensive, criticized, or attacked causing the conversation to escalate. </a:t>
            </a: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C0A5A7-63A8-987B-9D9B-24DBD49F2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4"/>
          <a:stretch/>
        </p:blipFill>
        <p:spPr>
          <a:xfrm>
            <a:off x="622167" y="1776616"/>
            <a:ext cx="3018975" cy="258380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111BBF-8C3B-3B42-6549-6C756144A137}"/>
              </a:ext>
            </a:extLst>
          </p:cNvPr>
          <p:cNvCxnSpPr>
            <a:cxnSpLocks/>
          </p:cNvCxnSpPr>
          <p:nvPr/>
        </p:nvCxnSpPr>
        <p:spPr>
          <a:xfrm>
            <a:off x="6122401" y="1911453"/>
            <a:ext cx="23211" cy="42346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3702B2-FD86-9265-37EE-18056409182A}"/>
              </a:ext>
            </a:extLst>
          </p:cNvPr>
          <p:cNvSpPr txBox="1"/>
          <p:nvPr/>
        </p:nvSpPr>
        <p:spPr>
          <a:xfrm>
            <a:off x="8330137" y="2024098"/>
            <a:ext cx="4493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atin typeface="Amasis MT Pro" panose="02040504050005020304" pitchFamily="18" charset="0"/>
              </a:rPr>
              <a:t>“You”  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140046-8D63-FC98-A7E4-80FB17D6A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6" b="14414"/>
          <a:stretch/>
        </p:blipFill>
        <p:spPr>
          <a:xfrm>
            <a:off x="7739902" y="2077464"/>
            <a:ext cx="1821612" cy="24162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597426-51E8-5FEB-C8B2-A8A68C972579}"/>
              </a:ext>
            </a:extLst>
          </p:cNvPr>
          <p:cNvSpPr/>
          <p:nvPr/>
        </p:nvSpPr>
        <p:spPr>
          <a:xfrm>
            <a:off x="7739902" y="3155142"/>
            <a:ext cx="692640" cy="878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628AEA-8D72-DCF8-91C4-4466ACC38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1" b="18554"/>
          <a:stretch/>
        </p:blipFill>
        <p:spPr>
          <a:xfrm flipH="1">
            <a:off x="6817547" y="2061527"/>
            <a:ext cx="940586" cy="2320094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2B8A6D0-71E4-5985-AD23-895AB6833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2"/>
          <a:stretch/>
        </p:blipFill>
        <p:spPr>
          <a:xfrm rot="2650493" flipV="1">
            <a:off x="8531623" y="1810195"/>
            <a:ext cx="692640" cy="586026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594299-55CF-15A1-9DA3-920066632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2"/>
          <a:stretch/>
        </p:blipFill>
        <p:spPr>
          <a:xfrm rot="19009983" flipH="1" flipV="1">
            <a:off x="7097135" y="1800697"/>
            <a:ext cx="692640" cy="586026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178786-E58F-D356-C545-15680A19C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2"/>
          <a:stretch/>
        </p:blipFill>
        <p:spPr>
          <a:xfrm flipH="1" flipV="1">
            <a:off x="7799340" y="1509436"/>
            <a:ext cx="692640" cy="5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0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DEC0-E6BA-9F92-CD71-DC3E1F70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8F633BF9-09C4-5AB4-4B22-524F56F0D2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FAD959B0-45E8-6C2D-8D14-E8ACF10E68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CF4EB7-CF1A-C7C5-9E1D-3B77A822F1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27FA4-AA30-DCEA-E7CF-6305CFD57384}"/>
              </a:ext>
            </a:extLst>
          </p:cNvPr>
          <p:cNvSpPr txBox="1"/>
          <p:nvPr/>
        </p:nvSpPr>
        <p:spPr>
          <a:xfrm>
            <a:off x="734359" y="67388"/>
            <a:ext cx="125455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200">
                <a:latin typeface="Baguet Script" panose="00000500000000000000" pitchFamily="2" charset="0"/>
              </a:rPr>
              <a:t>Effective </a:t>
            </a:r>
            <a:r>
              <a:rPr lang="en-US" sz="8000">
                <a:latin typeface="Baguet Scrip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De-escalation</a:t>
            </a:r>
            <a:r>
              <a:rPr lang="en-US" sz="8000" b="1">
                <a:latin typeface="Baguet Scrip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7200">
              <a:latin typeface="Baguet Scrip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A0202-A239-299E-0CB5-93DCF0377B40}"/>
              </a:ext>
            </a:extLst>
          </p:cNvPr>
          <p:cNvSpPr txBox="1"/>
          <p:nvPr/>
        </p:nvSpPr>
        <p:spPr>
          <a:xfrm>
            <a:off x="88832" y="2395222"/>
            <a:ext cx="3896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Acknowledging </a:t>
            </a:r>
          </a:p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Emotions and Concerns</a:t>
            </a:r>
            <a:endParaRPr lang="en-US" sz="2800">
              <a:effectLst/>
              <a:latin typeface="Baguet Scrip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 sz="2800">
              <a:latin typeface="Baguet Scrip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BCD1DB-8018-9E0F-513F-7DB2387AEEFE}"/>
              </a:ext>
            </a:extLst>
          </p:cNvPr>
          <p:cNvSpPr txBox="1"/>
          <p:nvPr/>
        </p:nvSpPr>
        <p:spPr>
          <a:xfrm>
            <a:off x="-118576" y="5121110"/>
            <a:ext cx="4119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endParaRPr lang="en-US" sz="2800">
              <a:effectLst/>
              <a:latin typeface="Baguet Scrip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algn="ctr"/>
            <a:r>
              <a:rPr lang="en-US" sz="280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Focusing on </a:t>
            </a:r>
          </a:p>
          <a:p>
            <a:pPr marL="0" marR="0" algn="ctr"/>
            <a:r>
              <a:rPr lang="en-US" sz="280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Collaboration and Solutions</a:t>
            </a:r>
            <a:endParaRPr lang="en-US" sz="2800">
              <a:effectLst/>
              <a:latin typeface="Baguet Scrip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 sz="2800">
              <a:latin typeface="Baguet Scrip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F62857-E507-C21C-DB1D-3439D47B2EA9}"/>
              </a:ext>
            </a:extLst>
          </p:cNvPr>
          <p:cNvSpPr txBox="1"/>
          <p:nvPr/>
        </p:nvSpPr>
        <p:spPr>
          <a:xfrm>
            <a:off x="255760" y="4829004"/>
            <a:ext cx="3562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Clarifying and Redirecting</a:t>
            </a:r>
            <a:endParaRPr lang="en-US" sz="2400">
              <a:effectLst/>
              <a:latin typeface="Baguet Scrip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2400">
              <a:latin typeface="Baguet Scrip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622961-AA4E-FB64-238E-743209A15FF4}"/>
              </a:ext>
            </a:extLst>
          </p:cNvPr>
          <p:cNvSpPr txBox="1"/>
          <p:nvPr/>
        </p:nvSpPr>
        <p:spPr>
          <a:xfrm>
            <a:off x="310424" y="3704510"/>
            <a:ext cx="3493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Calming the Situation </a:t>
            </a:r>
            <a:endParaRPr lang="en-US" sz="2800">
              <a:effectLst/>
              <a:latin typeface="Baguet Scrip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2800">
              <a:latin typeface="Baguet Scrip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DB650-B414-26AD-9577-92530AB73BE9}"/>
              </a:ext>
            </a:extLst>
          </p:cNvPr>
          <p:cNvSpPr txBox="1"/>
          <p:nvPr/>
        </p:nvSpPr>
        <p:spPr>
          <a:xfrm>
            <a:off x="8199737" y="2494235"/>
            <a:ext cx="3841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“You always complain about things instead of trying to fix them yourself.”</a:t>
            </a:r>
            <a:endParaRPr lang="en-US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28BAD-1455-6E82-C5B0-5BADCDE8A5E6}"/>
              </a:ext>
            </a:extLst>
          </p:cNvPr>
          <p:cNvSpPr txBox="1"/>
          <p:nvPr/>
        </p:nvSpPr>
        <p:spPr>
          <a:xfrm>
            <a:off x="8246075" y="5812544"/>
            <a:ext cx="3625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180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“You never take responsibility; that’s why things never get done.”</a:t>
            </a:r>
            <a:endParaRPr lang="en-US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6DA6D8-5024-A075-719F-321479906551}"/>
              </a:ext>
            </a:extLst>
          </p:cNvPr>
          <p:cNvSpPr txBox="1"/>
          <p:nvPr/>
        </p:nvSpPr>
        <p:spPr>
          <a:xfrm>
            <a:off x="8038519" y="4644843"/>
            <a:ext cx="4164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“You clearly don’t understand anything, and there’s no point in discussing this further.”</a:t>
            </a:r>
            <a:endParaRPr lang="en-US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9D9D67-1D88-675E-0216-C662D8964BED}"/>
              </a:ext>
            </a:extLst>
          </p:cNvPr>
          <p:cNvSpPr txBox="1"/>
          <p:nvPr/>
        </p:nvSpPr>
        <p:spPr>
          <a:xfrm>
            <a:off x="8007332" y="3654158"/>
            <a:ext cx="3988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“Your input is not helpful, and this is why nothing ever gets resolved.”</a:t>
            </a:r>
            <a:endParaRPr lang="en-US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91722-A202-339A-952E-B24B7E7099A1}"/>
              </a:ext>
            </a:extLst>
          </p:cNvPr>
          <p:cNvSpPr txBox="1"/>
          <p:nvPr/>
        </p:nvSpPr>
        <p:spPr>
          <a:xfrm>
            <a:off x="4213209" y="2389691"/>
            <a:ext cx="362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﻿﻿﻿"I hear what you're saying, and I appreciate you bringing this to my attention."</a:t>
            </a:r>
            <a:endParaRPr lang="en-US" sz="1800">
              <a:solidFill>
                <a:srgbClr val="00000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5E5A91-32C2-F0CB-EAA0-020B01298EF6}"/>
              </a:ext>
            </a:extLst>
          </p:cNvPr>
          <p:cNvSpPr txBox="1"/>
          <p:nvPr/>
        </p:nvSpPr>
        <p:spPr>
          <a:xfrm>
            <a:off x="4223253" y="5845172"/>
            <a:ext cx="359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"Let's focus on what we can do to improve things from here."</a:t>
            </a:r>
            <a:endParaRPr lang="en-US" sz="1800">
              <a:solidFill>
                <a:srgbClr val="00000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64AF0B-83A4-DC17-8566-91BE272AB76C}"/>
              </a:ext>
            </a:extLst>
          </p:cNvPr>
          <p:cNvSpPr txBox="1"/>
          <p:nvPr/>
        </p:nvSpPr>
        <p:spPr>
          <a:xfrm>
            <a:off x="4059172" y="4619870"/>
            <a:ext cx="3988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"I think we might have a slight misunderstanding. Can we revisit this together to get on the same page?"</a:t>
            </a:r>
            <a:endParaRPr lang="en-US" sz="1800">
              <a:solidFill>
                <a:srgbClr val="00000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9916C-5ABD-EB7B-1909-77E3B09EA4D8}"/>
              </a:ext>
            </a:extLst>
          </p:cNvPr>
          <p:cNvSpPr txBox="1"/>
          <p:nvPr/>
        </p:nvSpPr>
        <p:spPr>
          <a:xfrm>
            <a:off x="4158198" y="3515659"/>
            <a:ext cx="3653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﻿﻿﻿﻿"I value your input, and I want to ensure we approach this constructively."</a:t>
            </a:r>
            <a:endParaRPr lang="en-US" sz="1800">
              <a:solidFill>
                <a:srgbClr val="00000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79651F-F6D7-496D-E445-77E75F932792}"/>
              </a:ext>
            </a:extLst>
          </p:cNvPr>
          <p:cNvCxnSpPr>
            <a:cxnSpLocks/>
          </p:cNvCxnSpPr>
          <p:nvPr/>
        </p:nvCxnSpPr>
        <p:spPr>
          <a:xfrm>
            <a:off x="8087191" y="1574591"/>
            <a:ext cx="0" cy="49898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01F997-D9FD-F113-516F-9BE7B15D65AB}"/>
              </a:ext>
            </a:extLst>
          </p:cNvPr>
          <p:cNvCxnSpPr>
            <a:cxnSpLocks/>
          </p:cNvCxnSpPr>
          <p:nvPr/>
        </p:nvCxnSpPr>
        <p:spPr>
          <a:xfrm>
            <a:off x="199873" y="4535474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7D10B7-3C68-43AE-1DC9-BE0520A00285}"/>
              </a:ext>
            </a:extLst>
          </p:cNvPr>
          <p:cNvCxnSpPr>
            <a:cxnSpLocks/>
          </p:cNvCxnSpPr>
          <p:nvPr/>
        </p:nvCxnSpPr>
        <p:spPr>
          <a:xfrm>
            <a:off x="199873" y="5622038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FDD235-B5F5-D7B2-13D1-BA05E68B5A46}"/>
              </a:ext>
            </a:extLst>
          </p:cNvPr>
          <p:cNvCxnSpPr>
            <a:cxnSpLocks/>
          </p:cNvCxnSpPr>
          <p:nvPr/>
        </p:nvCxnSpPr>
        <p:spPr>
          <a:xfrm>
            <a:off x="199873" y="3399356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F2FCCB-5358-0964-1863-06E6B3AEB1D0}"/>
              </a:ext>
            </a:extLst>
          </p:cNvPr>
          <p:cNvCxnSpPr>
            <a:cxnSpLocks/>
          </p:cNvCxnSpPr>
          <p:nvPr/>
        </p:nvCxnSpPr>
        <p:spPr>
          <a:xfrm>
            <a:off x="169890" y="2303729"/>
            <a:ext cx="11540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5B8BB4-9223-A7CC-061C-E8D7A1C27174}"/>
              </a:ext>
            </a:extLst>
          </p:cNvPr>
          <p:cNvCxnSpPr>
            <a:cxnSpLocks/>
          </p:cNvCxnSpPr>
          <p:nvPr/>
        </p:nvCxnSpPr>
        <p:spPr>
          <a:xfrm>
            <a:off x="4002602" y="1641861"/>
            <a:ext cx="0" cy="49312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5FF92E-EA68-6608-0423-9ED1CF06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/>
        </p:blipFill>
        <p:spPr>
          <a:xfrm>
            <a:off x="496079" y="716902"/>
            <a:ext cx="1848472" cy="15703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589FD5-5EFC-A4B0-9353-43A38F97F84F}"/>
              </a:ext>
            </a:extLst>
          </p:cNvPr>
          <p:cNvSpPr txBox="1"/>
          <p:nvPr/>
        </p:nvSpPr>
        <p:spPr>
          <a:xfrm>
            <a:off x="8309764" y="1631362"/>
            <a:ext cx="3891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masis MT Pro" panose="02040504050005020304" pitchFamily="18" charset="0"/>
              </a:rPr>
              <a:t>“You” </a:t>
            </a:r>
            <a:r>
              <a:rPr lang="en-US" sz="4000">
                <a:latin typeface="Baguet Script" panose="00000500000000000000" pitchFamily="2" charset="0"/>
              </a:rPr>
              <a:t>Statements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135560-F86A-12A9-24C5-F59E3B814EC0}"/>
              </a:ext>
            </a:extLst>
          </p:cNvPr>
          <p:cNvSpPr txBox="1"/>
          <p:nvPr/>
        </p:nvSpPr>
        <p:spPr>
          <a:xfrm>
            <a:off x="4671203" y="1629516"/>
            <a:ext cx="3238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masis MT Pro" panose="02040504050005020304" pitchFamily="18" charset="0"/>
              </a:rPr>
              <a:t>“I” </a:t>
            </a:r>
            <a:r>
              <a:rPr lang="en-US" sz="4000">
                <a:latin typeface="Baguet Script" panose="00000500000000000000" pitchFamily="2" charset="0"/>
              </a:rPr>
              <a:t>Statements</a:t>
            </a:r>
          </a:p>
        </p:txBody>
      </p:sp>
    </p:spTree>
    <p:extLst>
      <p:ext uri="{BB962C8B-B14F-4D97-AF65-F5344CB8AC3E}">
        <p14:creationId xmlns:p14="http://schemas.microsoft.com/office/powerpoint/2010/main" val="419144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5" grpId="0"/>
      <p:bldP spid="16" grpId="0"/>
      <p:bldP spid="19" grpId="0"/>
      <p:bldP spid="22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3DF8-EF15-E75B-8B22-25C91C7A7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B9088C52-9DFC-A5CD-6CAF-8113D3FFAF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61" y="1252618"/>
            <a:ext cx="15311431" cy="7449011"/>
          </a:xfrm>
          <a:prstGeom prst="rect">
            <a:avLst/>
          </a:prstGeom>
        </p:spPr>
      </p:pic>
      <p:pic>
        <p:nvPicPr>
          <p:cNvPr id="3" name="Picture 2" descr="A green leaves flying in the air&#10;&#10;Description automatically generated">
            <a:extLst>
              <a:ext uri="{FF2B5EF4-FFF2-40B4-BE49-F238E27FC236}">
                <a16:creationId xmlns:a16="http://schemas.microsoft.com/office/drawing/2014/main" id="{A03D26A7-C351-DE56-7A56-AC41CD610B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71" y="-2832523"/>
            <a:ext cx="15311431" cy="758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4D37BB-1418-646E-9AFE-0D269B5DC6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6">
                  <a:alpha val="79000"/>
                  <a:lumMod val="52000"/>
                  <a:lumOff val="48000"/>
                </a:schemeClr>
              </a:gs>
              <a:gs pos="66000">
                <a:schemeClr val="accent1">
                  <a:lumMod val="51000"/>
                  <a:lumOff val="49000"/>
                  <a:alpha val="91000"/>
                </a:schemeClr>
              </a:gs>
              <a:gs pos="0">
                <a:schemeClr val="accent6">
                  <a:lumMod val="20000"/>
                  <a:lumOff val="80000"/>
                  <a:alpha val="9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D9FC2-9A95-CFF4-80AC-7D35ADFCD31C}"/>
              </a:ext>
            </a:extLst>
          </p:cNvPr>
          <p:cNvSpPr txBox="1"/>
          <p:nvPr/>
        </p:nvSpPr>
        <p:spPr>
          <a:xfrm>
            <a:off x="1501061" y="1214622"/>
            <a:ext cx="888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Flip these “YOU” statements to “I” statements.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73BF995-74FB-DB03-4A2D-AD2F34B2EC1C}"/>
              </a:ext>
            </a:extLst>
          </p:cNvPr>
          <p:cNvGrpSpPr/>
          <p:nvPr/>
        </p:nvGrpSpPr>
        <p:grpSpPr>
          <a:xfrm>
            <a:off x="-6633511" y="-1516475"/>
            <a:ext cx="4250802" cy="3156510"/>
            <a:chOff x="120018" y="2291549"/>
            <a:chExt cx="4250802" cy="3156510"/>
          </a:xfrm>
        </p:grpSpPr>
        <p:sp>
          <p:nvSpPr>
            <p:cNvPr id="108" name="Speech Bubble: Oval 107">
              <a:extLst>
                <a:ext uri="{FF2B5EF4-FFF2-40B4-BE49-F238E27FC236}">
                  <a16:creationId xmlns:a16="http://schemas.microsoft.com/office/drawing/2014/main" id="{F9D5693A-BD9D-9576-A902-05FBA46FC911}"/>
                </a:ext>
              </a:extLst>
            </p:cNvPr>
            <p:cNvSpPr/>
            <p:nvPr/>
          </p:nvSpPr>
          <p:spPr>
            <a:xfrm>
              <a:off x="120018" y="2291549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6FE39C-63E7-DA7F-4DCE-432A8BC43A53}"/>
                </a:ext>
              </a:extLst>
            </p:cNvPr>
            <p:cNvSpPr txBox="1"/>
            <p:nvPr/>
          </p:nvSpPr>
          <p:spPr>
            <a:xfrm>
              <a:off x="253272" y="2926444"/>
              <a:ext cx="40276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can't read the recipe? </a:t>
              </a:r>
            </a:p>
            <a:p>
              <a:pPr algn="ctr"/>
              <a:r>
                <a:rPr lang="en-US" sz="2800"/>
                <a:t>These portions</a:t>
              </a:r>
            </a:p>
            <a:p>
              <a:pPr algn="ctr"/>
              <a:r>
                <a:rPr lang="en-US" sz="2800"/>
                <a:t> are all wrong.”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626C3B-526A-C7E1-1B92-C974195D6D1E}"/>
              </a:ext>
            </a:extLst>
          </p:cNvPr>
          <p:cNvGrpSpPr/>
          <p:nvPr/>
        </p:nvGrpSpPr>
        <p:grpSpPr>
          <a:xfrm>
            <a:off x="14193088" y="3534279"/>
            <a:ext cx="4250802" cy="3156510"/>
            <a:chOff x="7897872" y="2339436"/>
            <a:chExt cx="4250802" cy="315651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5F000C6-19B5-7127-E503-64599A2C5516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7A2F83-8464-41A7-5423-48F8ED3F36EB}"/>
                </a:ext>
              </a:extLst>
            </p:cNvPr>
            <p:cNvSpPr txBox="1"/>
            <p:nvPr/>
          </p:nvSpPr>
          <p:spPr>
            <a:xfrm>
              <a:off x="8077690" y="3042842"/>
              <a:ext cx="3891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always take too long on the </a:t>
              </a:r>
            </a:p>
            <a:p>
              <a:pPr algn="ctr"/>
              <a:r>
                <a:rPr lang="en-US" sz="2800"/>
                <a:t>serving lines. Your too slow!”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FE6D52B-DAC3-DCE4-1407-D303F6A8637D}"/>
              </a:ext>
            </a:extLst>
          </p:cNvPr>
          <p:cNvGrpSpPr/>
          <p:nvPr/>
        </p:nvGrpSpPr>
        <p:grpSpPr>
          <a:xfrm>
            <a:off x="-7344793" y="2035950"/>
            <a:ext cx="4352240" cy="3156510"/>
            <a:chOff x="3948613" y="2219358"/>
            <a:chExt cx="4352240" cy="3156510"/>
          </a:xfrm>
        </p:grpSpPr>
        <p:sp>
          <p:nvSpPr>
            <p:cNvPr id="109" name="Speech Bubble: Oval 108">
              <a:extLst>
                <a:ext uri="{FF2B5EF4-FFF2-40B4-BE49-F238E27FC236}">
                  <a16:creationId xmlns:a16="http://schemas.microsoft.com/office/drawing/2014/main" id="{0FB28C79-E86E-E142-E1A7-E6459C724DE9}"/>
                </a:ext>
              </a:extLst>
            </p:cNvPr>
            <p:cNvSpPr/>
            <p:nvPr/>
          </p:nvSpPr>
          <p:spPr>
            <a:xfrm>
              <a:off x="4050051" y="2219358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B0DC8C-571F-36E2-9A8A-214DB9BF8728}"/>
                </a:ext>
              </a:extLst>
            </p:cNvPr>
            <p:cNvSpPr txBox="1"/>
            <p:nvPr/>
          </p:nvSpPr>
          <p:spPr>
            <a:xfrm>
              <a:off x="3948613" y="3011189"/>
              <a:ext cx="42528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never check the temperature like your suppose to. Its not that hard!”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EBF162E-EA88-A952-2219-1C75E39D4827}"/>
              </a:ext>
            </a:extLst>
          </p:cNvPr>
          <p:cNvGrpSpPr/>
          <p:nvPr/>
        </p:nvGrpSpPr>
        <p:grpSpPr>
          <a:xfrm>
            <a:off x="14204983" y="-325637"/>
            <a:ext cx="4250802" cy="3156510"/>
            <a:chOff x="7897872" y="2339436"/>
            <a:chExt cx="4250802" cy="3156510"/>
          </a:xfrm>
        </p:grpSpPr>
        <p:sp>
          <p:nvSpPr>
            <p:cNvPr id="110" name="Speech Bubble: Oval 109">
              <a:extLst>
                <a:ext uri="{FF2B5EF4-FFF2-40B4-BE49-F238E27FC236}">
                  <a16:creationId xmlns:a16="http://schemas.microsoft.com/office/drawing/2014/main" id="{A99F2EE2-E9F0-B6EE-44C8-EF8C72B78412}"/>
                </a:ext>
              </a:extLst>
            </p:cNvPr>
            <p:cNvSpPr/>
            <p:nvPr/>
          </p:nvSpPr>
          <p:spPr>
            <a:xfrm>
              <a:off x="7897872" y="2339436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C6BAA9-1081-7309-7B5E-F752237B548D}"/>
                </a:ext>
              </a:extLst>
            </p:cNvPr>
            <p:cNvSpPr txBox="1"/>
            <p:nvPr/>
          </p:nvSpPr>
          <p:spPr>
            <a:xfrm>
              <a:off x="8077690" y="3042842"/>
              <a:ext cx="3891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always take too long on the </a:t>
              </a:r>
            </a:p>
            <a:p>
              <a:pPr algn="ctr"/>
              <a:r>
                <a:rPr lang="en-US" sz="2800"/>
                <a:t>serving lines. Your too slow!”</a:t>
              </a:r>
            </a:p>
          </p:txBody>
        </p:sp>
      </p:grp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FE2B8AD-C1E9-81C5-3442-377AB8601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3337" r="13673" b="32661"/>
          <a:stretch/>
        </p:blipFill>
        <p:spPr>
          <a:xfrm>
            <a:off x="4498861" y="3048343"/>
            <a:ext cx="2134650" cy="16679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8E2F5-56C1-9D40-3143-915C1D17E1A5}"/>
              </a:ext>
            </a:extLst>
          </p:cNvPr>
          <p:cNvGrpSpPr/>
          <p:nvPr/>
        </p:nvGrpSpPr>
        <p:grpSpPr>
          <a:xfrm>
            <a:off x="88980" y="2491139"/>
            <a:ext cx="4320902" cy="3156510"/>
            <a:chOff x="51879" y="2414705"/>
            <a:chExt cx="4320902" cy="315651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FEDFCB45-8468-5C71-8C67-249E791F2821}"/>
                </a:ext>
              </a:extLst>
            </p:cNvPr>
            <p:cNvSpPr/>
            <p:nvPr/>
          </p:nvSpPr>
          <p:spPr>
            <a:xfrm>
              <a:off x="121979" y="2414705"/>
              <a:ext cx="4250802" cy="315651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F0BC44-A186-04E8-4EFB-48045B122E58}"/>
                </a:ext>
              </a:extLst>
            </p:cNvPr>
            <p:cNvSpPr txBox="1"/>
            <p:nvPr/>
          </p:nvSpPr>
          <p:spPr>
            <a:xfrm>
              <a:off x="51879" y="3206536"/>
              <a:ext cx="42528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“You never check the temperature like your suppose to. Its not that hard!”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33F106-AD44-BF96-F4E8-8F3D49732CF7}"/>
              </a:ext>
            </a:extLst>
          </p:cNvPr>
          <p:cNvGrpSpPr/>
          <p:nvPr/>
        </p:nvGrpSpPr>
        <p:grpSpPr>
          <a:xfrm>
            <a:off x="6616912" y="2687889"/>
            <a:ext cx="5351208" cy="2681895"/>
            <a:chOff x="6687475" y="2414705"/>
            <a:chExt cx="5351208" cy="26818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E144D2-60FD-AF77-DB66-AE8C009D9B83}"/>
                </a:ext>
              </a:extLst>
            </p:cNvPr>
            <p:cNvSpPr/>
            <p:nvPr/>
          </p:nvSpPr>
          <p:spPr>
            <a:xfrm>
              <a:off x="6687475" y="2414705"/>
              <a:ext cx="5351208" cy="264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1EB2F6-4865-B789-D561-54AA498474A7}"/>
                </a:ext>
              </a:extLst>
            </p:cNvPr>
            <p:cNvSpPr txBox="1"/>
            <p:nvPr/>
          </p:nvSpPr>
          <p:spPr>
            <a:xfrm>
              <a:off x="6727707" y="2418944"/>
              <a:ext cx="5270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“I'm concerned that the temperature logs aren’t being completed regularly, and that puts us at risk for safety. Let's go over how to complete these forms accurately.”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381E32-D266-2B65-4B4C-872006D05387}"/>
              </a:ext>
            </a:extLst>
          </p:cNvPr>
          <p:cNvSpPr txBox="1"/>
          <p:nvPr/>
        </p:nvSpPr>
        <p:spPr>
          <a:xfrm>
            <a:off x="3001950" y="-5830"/>
            <a:ext cx="618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Baguet Script" panose="00000500000000000000" pitchFamily="2" charset="0"/>
              </a:rPr>
              <a:t>Flip the Script</a:t>
            </a:r>
          </a:p>
        </p:txBody>
      </p:sp>
    </p:spTree>
    <p:extLst>
      <p:ext uri="{BB962C8B-B14F-4D97-AF65-F5344CB8AC3E}">
        <p14:creationId xmlns:p14="http://schemas.microsoft.com/office/powerpoint/2010/main" val="19690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6" ma:contentTypeDescription="Create a new document." ma:contentTypeScope="" ma:versionID="43b9c81d7a5e3078268c4b9cce89b625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f4eab557a529fdce1d91f0c92e75c8f8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CA687A-E447-4FB8-A144-697E712FA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D5FF11-D04E-4F34-B3D8-18F0C8083322}">
  <ds:schemaRefs>
    <ds:schemaRef ds:uri="8bf10d84-95c4-446b-a6dc-317de1800774"/>
    <ds:schemaRef ds:uri="b523212d-ee6b-416a-b870-f85da76adb7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E0CE6E3-AD60-4DF7-9E9F-B790A81B0D28}">
  <ds:schemaRefs>
    <ds:schemaRef ds:uri="8bf10d84-95c4-446b-a6dc-317de1800774"/>
    <ds:schemaRef ds:uri="a038a585-4f1b-4b82-9716-f9d38f63b763"/>
    <ds:schemaRef ds:uri="b523212d-ee6b-416a-b870-f85da76adb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Chaney, Genea</dc:creator>
  <cp:revision>4</cp:revision>
  <dcterms:created xsi:type="dcterms:W3CDTF">2024-12-16T16:59:25Z</dcterms:created>
  <dcterms:modified xsi:type="dcterms:W3CDTF">2025-09-15T16:58:23Z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  <property fmtid="{D5CDD505-2E9C-101B-9397-08002B2CF9AE}" pid="3" name="MediaServiceImageTags">
    <vt:lpwstr/>
  </property>
</Properties>
</file>